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handoutMasterIdLst>
    <p:handoutMasterId r:id="rId31"/>
  </p:handoutMasterIdLst>
  <p:sldIdLst>
    <p:sldId id="256" r:id="rId2"/>
    <p:sldId id="257" r:id="rId3"/>
    <p:sldId id="278" r:id="rId4"/>
    <p:sldId id="279" r:id="rId5"/>
    <p:sldId id="280" r:id="rId6"/>
    <p:sldId id="277" r:id="rId7"/>
    <p:sldId id="281" r:id="rId8"/>
    <p:sldId id="282" r:id="rId9"/>
    <p:sldId id="283" r:id="rId10"/>
    <p:sldId id="301" r:id="rId11"/>
    <p:sldId id="302" r:id="rId12"/>
    <p:sldId id="300" r:id="rId13"/>
    <p:sldId id="284" r:id="rId14"/>
    <p:sldId id="289" r:id="rId15"/>
    <p:sldId id="290" r:id="rId16"/>
    <p:sldId id="291" r:id="rId17"/>
    <p:sldId id="286" r:id="rId18"/>
    <p:sldId id="287" r:id="rId19"/>
    <p:sldId id="292" r:id="rId20"/>
    <p:sldId id="293" r:id="rId21"/>
    <p:sldId id="294" r:id="rId22"/>
    <p:sldId id="295" r:id="rId23"/>
    <p:sldId id="296" r:id="rId24"/>
    <p:sldId id="297" r:id="rId25"/>
    <p:sldId id="288" r:id="rId26"/>
    <p:sldId id="298" r:id="rId27"/>
    <p:sldId id="299" r:id="rId28"/>
    <p:sldId id="276" r:id="rId2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69225" autoAdjust="0"/>
  </p:normalViewPr>
  <p:slideViewPr>
    <p:cSldViewPr snapToGrid="0" showGuides="1">
      <p:cViewPr varScale="1">
        <p:scale>
          <a:sx n="82" d="100"/>
          <a:sy n="82" d="100"/>
        </p:scale>
        <p:origin x="1449"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unity3d.com/Manual/SL-Blend.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Multiply scalar values, (float, </a:t>
            </a:r>
            <a:r>
              <a:rPr lang="en-US" dirty="0" err="1" smtClean="0"/>
              <a:t>int</a:t>
            </a:r>
            <a:r>
              <a:rPr lang="en-US" dirty="0" smtClean="0"/>
              <a:t>) before vector values (float3, float4)</a:t>
            </a:r>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307004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a:t>
            </a:r>
            <a:r>
              <a:rPr lang="en-US" sz="800" dirty="0" smtClean="0"/>
              <a:t>discard</a:t>
            </a:r>
            <a:r>
              <a:rPr lang="en-US" dirty="0" smtClean="0"/>
              <a:t> instruction whenever possible, including </a:t>
            </a:r>
            <a:r>
              <a:rPr lang="en-US" dirty="0" err="1" smtClean="0"/>
              <a:t>alphatest</a:t>
            </a:r>
            <a:r>
              <a:rPr lang="en-US" dirty="0" smtClean="0"/>
              <a:t> (mobile!). Watch overdraw.</a:t>
            </a:r>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1978148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405551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Specify a write mask for a vector operation whenever possible (If It doesn’t use all of the components of the result)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132536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branching based on dynamically set values/non-uniforms (if-else, loops)</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1231953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Check  the impact of operations (such as discard(), floor() etc.)  on your renderer model (OpenGL 2, OpenGL 3, OpenGL ES, etc.) </a:t>
            </a:r>
            <a:r>
              <a:rPr lang="en-US" dirty="0" smtClean="0">
                <a:solidFill>
                  <a:schemeClr val="bg1"/>
                </a:solidFill>
              </a:rPr>
              <a:t>and</a:t>
            </a:r>
            <a:r>
              <a:rPr lang="en-US" dirty="0" smtClean="0"/>
              <a:t> hardware!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29445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dirty="0" err="1" smtClean="0"/>
              <a:t>Minimize</a:t>
            </a:r>
            <a:r>
              <a:rPr lang="fr-FR" dirty="0" smtClean="0"/>
              <a:t> texture </a:t>
            </a:r>
            <a:r>
              <a:rPr lang="fr-FR" dirty="0" err="1" smtClean="0"/>
              <a:t>fetches</a:t>
            </a:r>
            <a:r>
              <a:rPr lang="fr-FR" dirty="0" smtClean="0"/>
              <a:t> (tex2D, </a:t>
            </a:r>
            <a:r>
              <a:rPr lang="fr-FR" dirty="0" err="1" smtClean="0"/>
              <a:t>texCUBE</a:t>
            </a:r>
            <a:r>
              <a:rPr lang="fr-FR" dirty="0" smtClean="0"/>
              <a:t> etc.)</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3958982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Unity’s </a:t>
            </a:r>
            <a:r>
              <a:rPr lang="en-US" dirty="0" err="1" smtClean="0"/>
              <a:t>ShaderLab</a:t>
            </a:r>
            <a:r>
              <a:rPr lang="en-US" dirty="0" smtClean="0"/>
              <a:t> blending instead of trying to manually blend with alpha (</a:t>
            </a:r>
            <a:r>
              <a:rPr lang="en-US" u="sng" dirty="0" smtClean="0">
                <a:uFill>
                  <a:solidFill>
                    <a:schemeClr val="accent5"/>
                  </a:solidFill>
                </a:uFill>
                <a:hlinkClick r:id="rId3"/>
              </a:rPr>
              <a:t>https://docs.unity3d.com/Manual/SL-Blend.html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21</a:t>
            </a:fld>
            <a:endParaRPr lang="en-GB" dirty="0"/>
          </a:p>
        </p:txBody>
      </p:sp>
    </p:spTree>
    <p:extLst>
      <p:ext uri="{BB962C8B-B14F-4D97-AF65-F5344CB8AC3E}">
        <p14:creationId xmlns:p14="http://schemas.microsoft.com/office/powerpoint/2010/main" val="629594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MaterialPropertyBlock</a:t>
            </a:r>
            <a:r>
              <a:rPr lang="en-US" dirty="0" smtClean="0"/>
              <a:t> instead of </a:t>
            </a:r>
            <a:r>
              <a:rPr lang="en-US" dirty="0" err="1" smtClean="0"/>
              <a:t>material.SetFloat</a:t>
            </a:r>
            <a:r>
              <a:rPr lang="en-US" dirty="0" smtClean="0"/>
              <a:t>()/</a:t>
            </a:r>
            <a:r>
              <a:rPr lang="en-US" dirty="0" err="1" smtClean="0"/>
              <a:t>SetColor</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119955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150000"/>
              </a:lnSpc>
              <a:buClr>
                <a:schemeClr val="bg1"/>
              </a:buClr>
              <a:buSzPct val="111000"/>
              <a:buFont typeface="Arial" charset="0"/>
              <a:buNone/>
              <a:defRPr>
                <a:solidFill>
                  <a:srgbClr val="FFFFFF"/>
                </a:solidFill>
                <a:latin typeface="Roboto Thin"/>
                <a:ea typeface="Roboto Thin"/>
                <a:cs typeface="Roboto Thin"/>
                <a:sym typeface="Roboto Thin"/>
              </a:defRPr>
            </a:pPr>
            <a:r>
              <a:rPr lang="en-US" dirty="0" smtClean="0"/>
              <a:t>Use GPU instancing (5.4 req. - https://docs.unity3d.com/Manual/GPUInstancing.html) or static/dynamic batching when the same mesh is rendered multiple times per frame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23</a:t>
            </a:fld>
            <a:endParaRPr lang="en-GB" dirty="0"/>
          </a:p>
        </p:txBody>
      </p:sp>
    </p:spTree>
    <p:extLst>
      <p:ext uri="{BB962C8B-B14F-4D97-AF65-F5344CB8AC3E}">
        <p14:creationId xmlns:p14="http://schemas.microsoft.com/office/powerpoint/2010/main" val="2992367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welcome to this presentation on </a:t>
            </a:r>
            <a:r>
              <a:rPr lang="en-GB" baseline="0" dirty="0" err="1" smtClean="0"/>
              <a:t>Shader</a:t>
            </a:r>
            <a:r>
              <a:rPr lang="en-GB" baseline="0" dirty="0" smtClean="0"/>
              <a:t> Profiling and Optimization.</a:t>
            </a:r>
          </a:p>
          <a:p>
            <a:endParaRPr lang="en-GB" baseline="0" dirty="0" smtClean="0"/>
          </a:p>
          <a:p>
            <a:r>
              <a:rPr lang="en-GB" baseline="0" dirty="0" smtClean="0"/>
              <a:t>First of all, I would like to ask you: who is a programmer? Who is an artist? Who is a game designer?</a:t>
            </a:r>
          </a:p>
          <a:p>
            <a:endParaRPr lang="en-GB" baseline="0" dirty="0" smtClean="0"/>
          </a:p>
          <a:p>
            <a:r>
              <a:rPr lang="en-GB" baseline="0" dirty="0" smtClean="0"/>
              <a:t>The reason I ask you this, is because a game, is a visual product, which means, that the players will be sensing them, mostly </a:t>
            </a:r>
            <a:r>
              <a:rPr lang="en-GB" baseline="0" dirty="0" err="1" smtClean="0"/>
              <a:t>throght</a:t>
            </a:r>
            <a:r>
              <a:rPr lang="en-GB" baseline="0" dirty="0" smtClean="0"/>
              <a:t> the sight. That’s why we want our games to look as good as possible (on their style) and run as fast as we can make them run.</a:t>
            </a:r>
          </a:p>
          <a:p>
            <a:endParaRPr lang="en-GB" baseline="0" dirty="0" smtClean="0"/>
          </a:p>
          <a:p>
            <a:r>
              <a:rPr lang="en-GB" baseline="0" dirty="0" smtClean="0"/>
              <a:t>So, in today-s presentation. I will show you some techniques that can be useful to profile and optimize your </a:t>
            </a:r>
            <a:r>
              <a:rPr lang="en-GB" baseline="0" dirty="0" err="1" smtClean="0"/>
              <a:t>shaders</a:t>
            </a:r>
            <a:r>
              <a:rPr lang="en-GB" baseline="0" dirty="0" smtClean="0"/>
              <a:t> in Unity. So, you will walk away with more tools under your belts to create optimized and stunning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expensive math functions in </a:t>
            </a:r>
            <a:r>
              <a:rPr lang="en-US" dirty="0" err="1" smtClean="0"/>
              <a:t>shader</a:t>
            </a:r>
            <a:r>
              <a:rPr lang="en-US" dirty="0" smtClean="0"/>
              <a:t> code (pow, </a:t>
            </a:r>
            <a:r>
              <a:rPr lang="en-US" dirty="0" err="1" smtClean="0"/>
              <a:t>exp</a:t>
            </a:r>
            <a:r>
              <a:rPr lang="en-US" dirty="0" smtClean="0"/>
              <a:t>, log, cos, sin, tan, </a:t>
            </a:r>
            <a:r>
              <a:rPr lang="en-US" dirty="0" err="1" smtClean="0"/>
              <a:t>etc</a:t>
            </a:r>
            <a:r>
              <a:rPr lang="en-US" dirty="0" smtClean="0"/>
              <a:t>). Consider using pre-calculated lookup textures instead.</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2136131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Pick lowest possible number precision format (float, half, </a:t>
            </a:r>
            <a:r>
              <a:rPr lang="en-US" dirty="0" err="1" smtClean="0"/>
              <a:t>fixedin</a:t>
            </a:r>
            <a:r>
              <a:rPr lang="en-US" dirty="0" smtClean="0"/>
              <a:t> Cg) for best performance.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25</a:t>
            </a:fld>
            <a:endParaRPr lang="en-GB" dirty="0"/>
          </a:p>
        </p:txBody>
      </p:sp>
    </p:spTree>
    <p:extLst>
      <p:ext uri="{BB962C8B-B14F-4D97-AF65-F5344CB8AC3E}">
        <p14:creationId xmlns:p14="http://schemas.microsoft.com/office/powerpoint/2010/main" val="452142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swizzling</a:t>
            </a:r>
            <a:r>
              <a:rPr lang="en-US" dirty="0" smtClean="0"/>
              <a:t> for multi-component calculations (</a:t>
            </a:r>
            <a:r>
              <a:rPr lang="en-US" dirty="0" err="1" smtClean="0"/>
              <a:t>pos.xy</a:t>
            </a:r>
            <a:r>
              <a:rPr lang="en-US" dirty="0" smtClean="0"/>
              <a:t> *= .2; vs </a:t>
            </a:r>
            <a:r>
              <a:rPr lang="en-US" dirty="0" err="1" smtClean="0"/>
              <a:t>pos.x</a:t>
            </a:r>
            <a:r>
              <a:rPr lang="en-US" dirty="0" smtClean="0"/>
              <a:t> *= .2; </a:t>
            </a:r>
            <a:r>
              <a:rPr lang="en-US" dirty="0" err="1" smtClean="0"/>
              <a:t>pos.y</a:t>
            </a:r>
            <a:r>
              <a:rPr lang="en-US" dirty="0" smtClean="0"/>
              <a:t> *= .2;)</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518491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28</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Nunez,</a:t>
            </a:r>
            <a:r>
              <a:rPr lang="en-US" baseline="0" dirty="0" smtClean="0"/>
              <a:t> I’m product evangelist at Unity Technologies. </a:t>
            </a:r>
            <a:r>
              <a:rPr lang="en-US" baseline="0" dirty="0" err="1" smtClean="0"/>
              <a:t>Im</a:t>
            </a:r>
            <a:r>
              <a:rPr lang="en-US" baseline="0" dirty="0" smtClean="0"/>
              <a:t> based in Mexico City.</a:t>
            </a:r>
          </a:p>
          <a:p>
            <a:endParaRPr lang="en-US" baseline="0" dirty="0" smtClean="0"/>
          </a:p>
          <a:p>
            <a:r>
              <a:rPr lang="en-US" baseline="0" dirty="0" smtClean="0"/>
              <a:t>The topic that we will discuss today is one of my favorites so I hope you enjoy the talk.</a:t>
            </a:r>
          </a:p>
          <a:p>
            <a:endParaRPr lang="en-US" baseline="0" dirty="0" smtClean="0"/>
          </a:p>
          <a:p>
            <a:r>
              <a:rPr lang="en-US" baseline="0" dirty="0" smtClean="0"/>
              <a:t>Also, I want to thank my colleague </a:t>
            </a:r>
            <a:r>
              <a:rPr lang="en-US" baseline="0" dirty="0" err="1" smtClean="0"/>
              <a:t>Asa</a:t>
            </a:r>
            <a:r>
              <a:rPr lang="en-US" baseline="0" dirty="0" smtClean="0"/>
              <a:t> Reed and Juan </a:t>
            </a:r>
            <a:r>
              <a:rPr lang="en-US" baseline="0" dirty="0" err="1" smtClean="0"/>
              <a:t>Uran</a:t>
            </a:r>
            <a:r>
              <a:rPr lang="en-US" baseline="0" dirty="0" smtClean="0"/>
              <a:t> for the help.</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1722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we want to learn how to optimize and profiles?</a:t>
            </a:r>
            <a:r>
              <a:rPr lang="en-US" baseline="0" dirty="0" smtClean="0"/>
              <a:t> Isn’t Unity Standard </a:t>
            </a:r>
            <a:r>
              <a:rPr lang="en-US" baseline="0" dirty="0" err="1" smtClean="0"/>
              <a:t>Shader</a:t>
            </a:r>
            <a:r>
              <a:rPr lang="en-US" baseline="0" dirty="0" smtClean="0"/>
              <a:t> already optimized?</a:t>
            </a:r>
          </a:p>
          <a:p>
            <a:endParaRPr lang="en-US" baseline="0" dirty="0" smtClean="0"/>
          </a:p>
          <a:p>
            <a:r>
              <a:rPr lang="en-US" baseline="0" dirty="0" smtClean="0"/>
              <a:t>And the answer is yes, but at some extent. Probably, for the type of game or visuals that you want to achieve, you will need to find custom ways of optimizing.</a:t>
            </a:r>
          </a:p>
          <a:p>
            <a:endParaRPr lang="en-US" baseline="0" dirty="0" smtClean="0"/>
          </a:p>
          <a:p>
            <a:r>
              <a:rPr lang="en-US" baseline="0" dirty="0" smtClean="0"/>
              <a:t>For example, if you want to have huge terrains of grass, maybe GPU instancing can be a good idea to implement.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8008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take this mask as an example. If this effect will be a central part of your games mechanic,</a:t>
            </a:r>
            <a:r>
              <a:rPr lang="en-US" baseline="0" dirty="0" smtClean="0"/>
              <a:t> might be better to find a way to pre-compute the effect, instead of doing it over and over for each character. But again, depends on your specific use case.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38760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FBO =</a:t>
            </a:r>
            <a:r>
              <a:rPr lang="en-US" baseline="0" dirty="0" smtClean="0"/>
              <a:t> Frame Buffer Object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197839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profiling the </a:t>
            </a:r>
            <a:r>
              <a:rPr lang="en-US" baseline="0" dirty="0" err="1" smtClean="0"/>
              <a:t>shaders</a:t>
            </a:r>
            <a:r>
              <a:rPr lang="en-US" baseline="0" dirty="0" smtClean="0"/>
              <a:t> can be a daunting task. Specially If we follow the traditional </a:t>
            </a:r>
            <a:r>
              <a:rPr lang="en-US" baseline="0" dirty="0" err="1" smtClean="0"/>
              <a:t>methos</a:t>
            </a:r>
            <a:r>
              <a:rPr lang="en-US" baseline="0" dirty="0" smtClean="0"/>
              <a:t> of debugging gameplay code.</a:t>
            </a:r>
          </a:p>
          <a:p>
            <a:endParaRPr lang="en-US" baseline="0" dirty="0" smtClean="0"/>
          </a:p>
          <a:p>
            <a:r>
              <a:rPr lang="en-US" baseline="0" dirty="0" smtClean="0"/>
              <a:t>For that, we need to use other techniques that allows us find where there is room for optimization. And to optimize, we first need to know what needs to be optimized. Otherwise, we might be trying to fix something that does not need to be fixed.</a:t>
            </a:r>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01072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 Debugger</a:t>
            </a:r>
            <a:r>
              <a:rPr lang="en-US" baseline="0" dirty="0" smtClean="0"/>
              <a:t>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40579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Render Doc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427660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with large logo">
    <p:spTree>
      <p:nvGrpSpPr>
        <p:cNvPr id="1" name=""/>
        <p:cNvGrpSpPr/>
        <p:nvPr/>
      </p:nvGrpSpPr>
      <p:grpSpPr>
        <a:xfrm>
          <a:off x="0" y="0"/>
          <a:ext cx="0" cy="0"/>
          <a:chOff x="0" y="0"/>
          <a:chExt cx="0" cy="0"/>
        </a:xfrm>
      </p:grpSpPr>
      <p:pic>
        <p:nvPicPr>
          <p:cNvPr id="10" name="Billed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25987"/>
            <a:ext cx="2806034" cy="900000"/>
          </a:xfrm>
          <a:prstGeom prst="rect">
            <a:avLst/>
          </a:prstGeom>
        </p:spPr>
      </p:pic>
      <p:pic>
        <p:nvPicPr>
          <p:cNvPr id="15" name="Billed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4" name="Billed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75200" y="1333350"/>
            <a:ext cx="9000000" cy="9000000"/>
          </a:xfrm>
          <a:prstGeom prst="rect">
            <a:avLst/>
          </a:prstGeom>
        </p:spPr>
      </p:pic>
    </p:spTree>
    <p:extLst>
      <p:ext uri="{BB962C8B-B14F-4D97-AF65-F5344CB8AC3E}">
        <p14:creationId xmlns:p14="http://schemas.microsoft.com/office/powerpoint/2010/main" val="6364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tx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9" name="Billed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pic>
        <p:nvPicPr>
          <p:cNvPr id="11" name="Billed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2792250"/>
            <a:ext cx="3600000" cy="36000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a:solidFill>
                  <a:schemeClr val="tx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500" b="0" i="0">
                <a:solidFill>
                  <a:schemeClr val="tx1"/>
                </a:solidFill>
                <a:latin typeface="Roboto" charset="0"/>
                <a:ea typeface="Roboto" charset="0"/>
                <a:cs typeface="Roboto" charset="0"/>
              </a:defRPr>
            </a:lvl1pPr>
            <a:lvl2pPr>
              <a:lnSpc>
                <a:spcPts val="1750"/>
              </a:lnSpc>
              <a:spcAft>
                <a:spcPts val="800"/>
              </a:spcAft>
              <a:defRPr sz="1400" b="0" i="0">
                <a:solidFill>
                  <a:schemeClr val="tx1"/>
                </a:solidFill>
                <a:latin typeface="Roboto" charset="0"/>
                <a:ea typeface="Roboto" charset="0"/>
                <a:cs typeface="Roboto" charset="0"/>
              </a:defRPr>
            </a:lvl2pPr>
            <a:lvl3pPr>
              <a:lnSpc>
                <a:spcPts val="1625"/>
              </a:lnSpc>
              <a:spcAft>
                <a:spcPts val="800"/>
              </a:spcAft>
              <a:defRPr sz="1300" b="0" i="0">
                <a:solidFill>
                  <a:schemeClr val="tx1"/>
                </a:solidFill>
                <a:latin typeface="Roboto" charset="0"/>
                <a:ea typeface="Roboto" charset="0"/>
                <a:cs typeface="Roboto" charset="0"/>
              </a:defRPr>
            </a:lvl3pPr>
            <a:lvl4pPr>
              <a:lnSpc>
                <a:spcPts val="1625"/>
              </a:lnSpc>
              <a:spcAft>
                <a:spcPts val="800"/>
              </a:spcAft>
              <a:defRPr sz="1300" b="0" i="0">
                <a:solidFill>
                  <a:schemeClr val="tx1"/>
                </a:solidFill>
                <a:latin typeface="Roboto" charset="0"/>
                <a:ea typeface="Roboto" charset="0"/>
                <a:cs typeface="Roboto" charset="0"/>
              </a:defRPr>
            </a:lvl4pPr>
            <a:lvl5pPr>
              <a:lnSpc>
                <a:spcPts val="1625"/>
              </a:lnSpc>
              <a:spcAft>
                <a:spcPts val="800"/>
              </a:spcAft>
              <a:defRPr sz="1300" b="0" i="0">
                <a:solidFill>
                  <a:schemeClr val="tx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4000"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8817" y="4842445"/>
            <a:ext cx="474781" cy="172800"/>
          </a:xfrm>
          <a:prstGeom prst="rect">
            <a:avLst/>
          </a:prstGeom>
        </p:spPr>
      </p:pic>
      <p:pic>
        <p:nvPicPr>
          <p:cNvPr id="6" name="Billed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pic>
        <p:nvPicPr>
          <p:cNvPr id="2" name="Bille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8877"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176" y="4668235"/>
            <a:ext cx="642931" cy="234000"/>
          </a:xfrm>
          <a:prstGeom prst="rect">
            <a:avLst/>
          </a:prstGeom>
        </p:spPr>
      </p:pic>
    </p:spTree>
    <p:extLst>
      <p:ext uri="{BB962C8B-B14F-4D97-AF65-F5344CB8AC3E}">
        <p14:creationId xmlns:p14="http://schemas.microsoft.com/office/powerpoint/2010/main" val="95910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FFFFFF"/>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solidFill>
            <a:srgbClr val="FFFFFF"/>
          </a:solidFill>
        </p:spPr>
        <p:txBody>
          <a:bodyPr anchor="ctr" anchorCtr="0"/>
          <a:lstStyle>
            <a:lvl1pPr>
              <a:defRPr sz="4800" spc="-113">
                <a:solidFill>
                  <a:srgbClr val="002835"/>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0" cap="none" dirty="0" smtClean="0">
                <a:solidFill>
                  <a:schemeClr val="tx1"/>
                </a:solidFill>
                <a:latin typeface="Arial" panose="020B0604020202020204" pitchFamily="34" charset="0"/>
                <a:cs typeface="Arial" panose="020B0604020202020204" pitchFamily="34" charset="0"/>
              </a:rPr>
              <a:t>User guide – delete</a:t>
            </a:r>
            <a:r>
              <a:rPr lang="en-GB" sz="2400" b="0" cap="none" baseline="0" dirty="0" smtClean="0">
                <a:solidFill>
                  <a:schemeClr val="tx1"/>
                </a:solidFill>
                <a:latin typeface="Arial" panose="020B0604020202020204" pitchFamily="34" charset="0"/>
                <a:cs typeface="Arial" panose="020B0604020202020204" pitchFamily="34" charset="0"/>
              </a:rPr>
              <a:t> before use</a:t>
            </a:r>
            <a:endParaRPr lang="en-GB" sz="2400" b="0" cap="none" dirty="0">
              <a:solidFill>
                <a:schemeClr val="tx1"/>
              </a:solidFill>
              <a:latin typeface="Arial" panose="020B0604020202020204" pitchFamily="34" charset="0"/>
              <a:cs typeface="Arial" panose="020B0604020202020204" pitchFamily="34"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Insert picture</a:t>
            </a:r>
          </a:p>
          <a:p>
            <a:pPr algn="l" eaLnBrk="1" fontAlgn="auto" hangingPunct="1">
              <a:spcBef>
                <a:spcPts val="0"/>
              </a:spcBef>
              <a:spcAft>
                <a:spcPts val="180"/>
              </a:spcAft>
              <a:buFont typeface="+mj-lt"/>
              <a:buNone/>
              <a:defRPr/>
            </a:pPr>
            <a:r>
              <a:rPr lang="en-GB" sz="675" cap="none" noProof="1" smtClean="0">
                <a:solidFill>
                  <a:schemeClr val="tx1"/>
                </a:solidFill>
                <a:latin typeface="Arial" panose="020B0604020202020204" pitchFamily="34" charset="0"/>
                <a:cs typeface="Arial" panose="020B0604020202020204" pitchFamily="34" charset="0"/>
              </a:rPr>
              <a:t>On slides with pictureplaceholder, </a:t>
            </a:r>
            <a:br>
              <a:rPr lang="en-GB" sz="675" cap="none" noProof="1" smtClean="0">
                <a:solidFill>
                  <a:schemeClr val="tx1"/>
                </a:solidFill>
                <a:latin typeface="Arial" panose="020B0604020202020204" pitchFamily="34" charset="0"/>
                <a:cs typeface="Arial" panose="020B0604020202020204" pitchFamily="34" charset="0"/>
              </a:rPr>
            </a:br>
            <a:r>
              <a:rPr lang="en-GB" sz="675" cap="none" noProof="1" smtClean="0">
                <a:solidFill>
                  <a:schemeClr val="tx1"/>
                </a:solidFill>
                <a:latin typeface="Arial" panose="020B0604020202020204" pitchFamily="34" charset="0"/>
                <a:cs typeface="Arial" panose="020B0604020202020204" pitchFamily="34" charset="0"/>
              </a:rPr>
              <a:t>click on the icon and</a:t>
            </a:r>
            <a:r>
              <a:rPr lang="en-GB" sz="675" cap="none" baseline="0" noProof="1" smtClean="0">
                <a:solidFill>
                  <a:schemeClr val="tx1"/>
                </a:solidFill>
                <a:latin typeface="Arial" panose="020B0604020202020204" pitchFamily="34" charset="0"/>
                <a:cs typeface="Arial" panose="020B0604020202020204" pitchFamily="34" charset="0"/>
              </a:rPr>
              <a:t> choose </a:t>
            </a:r>
            <a:r>
              <a:rPr lang="en-GB" sz="675" b="1" cap="none" noProof="1" smtClean="0">
                <a:solidFill>
                  <a:schemeClr val="tx1"/>
                </a:solidFill>
                <a:latin typeface="Arial" panose="020B0604020202020204" pitchFamily="34" charset="0"/>
                <a:cs typeface="Arial" panose="020B0604020202020204" pitchFamily="34" charset="0"/>
              </a:rPr>
              <a:t>insert</a:t>
            </a:r>
            <a:endParaRPr lang="en-GB" sz="675" b="1" cap="none" noProof="1">
              <a:solidFill>
                <a:schemeClr val="tx1"/>
              </a:solidFill>
              <a:latin typeface="Arial" panose="020B0604020202020204" pitchFamily="34" charset="0"/>
              <a:cs typeface="Arial" panose="020B0604020202020204" pitchFamily="34"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chemeClr val="tx1"/>
                </a:solidFill>
                <a:latin typeface="Arial" panose="020B0604020202020204" pitchFamily="34" charset="0"/>
                <a:cs typeface="Arial" panose="020B0604020202020204" pitchFamily="34" charset="0"/>
              </a:rPr>
              <a:t>Change</a:t>
            </a:r>
            <a:r>
              <a:rPr lang="en-GB" sz="750" b="1" cap="none" baseline="0" noProof="1" smtClean="0">
                <a:solidFill>
                  <a:schemeClr val="tx1"/>
                </a:solidFill>
                <a:latin typeface="Arial" panose="020B0604020202020204" pitchFamily="34" charset="0"/>
                <a:cs typeface="Arial" panose="020B0604020202020204" pitchFamily="34" charset="0"/>
              </a:rPr>
              <a:t> picture</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Bef>
                <a:spcPts val="0"/>
              </a:spcBef>
              <a:spcAft>
                <a:spcPts val="450"/>
              </a:spcAft>
              <a:buFontTx/>
              <a:buNone/>
              <a:defRPr/>
            </a:pPr>
            <a:r>
              <a:rPr lang="en-GB" sz="675" b="1" cap="none" noProof="1" smtClean="0">
                <a:solidFill>
                  <a:schemeClr val="tx1"/>
                </a:solidFill>
                <a:latin typeface="Arial" panose="020B0604020202020204" pitchFamily="34" charset="0"/>
                <a:cs typeface="Arial" panose="020B0604020202020204" pitchFamily="34" charset="0"/>
              </a:rPr>
              <a:t>1. </a:t>
            </a:r>
            <a:r>
              <a:rPr lang="en-GB" sz="675" b="0" cap="none" noProof="1" smtClean="0">
                <a:solidFill>
                  <a:schemeClr val="tx1"/>
                </a:solidFill>
                <a:latin typeface="Arial" panose="020B0604020202020204" pitchFamily="34" charset="0"/>
                <a:cs typeface="Arial" panose="020B0604020202020204" pitchFamily="34" charset="0"/>
              </a:rPr>
              <a:t>Click </a:t>
            </a:r>
            <a:r>
              <a:rPr lang="en-GB" sz="675" b="1" cap="none" noProof="1" smtClean="0">
                <a:solidFill>
                  <a:schemeClr val="tx1"/>
                </a:solidFill>
                <a:latin typeface="Arial" panose="020B0604020202020204" pitchFamily="34" charset="0"/>
                <a:cs typeface="Arial" panose="020B0604020202020204" pitchFamily="34" charset="0"/>
              </a:rPr>
              <a:t>crop </a:t>
            </a:r>
            <a:r>
              <a:rPr lang="en-GB" sz="675" b="0" cap="none" noProof="1" smtClean="0">
                <a:solidFill>
                  <a:schemeClr val="tx1"/>
                </a:solidFill>
                <a:latin typeface="Arial" panose="020B0604020202020204" pitchFamily="34" charset="0"/>
                <a:cs typeface="Arial" panose="020B0604020202020204" pitchFamily="34" charset="0"/>
              </a:rPr>
              <a:t>to change</a:t>
            </a:r>
            <a:r>
              <a:rPr lang="en-GB" sz="675" b="0" kern="1200" cap="none" noProof="1" smtClean="0">
                <a:solidFill>
                  <a:schemeClr val="tx1"/>
                </a:solidFill>
                <a:latin typeface="Arial" panose="020B0604020202020204" pitchFamily="34" charset="0"/>
                <a:ea typeface="+mn-ea"/>
                <a:cs typeface="Arial" panose="020B0604020202020204" pitchFamily="34" charset="0"/>
              </a:rPr>
              <a:t> size</a:t>
            </a:r>
            <a:r>
              <a:rPr lang="en-GB" sz="675" b="0" kern="1200" cap="none" baseline="0" noProof="1" smtClean="0">
                <a:solidFill>
                  <a:schemeClr val="tx1"/>
                </a:solidFill>
                <a:latin typeface="Arial" panose="020B0604020202020204" pitchFamily="34" charset="0"/>
                <a:ea typeface="+mn-ea"/>
                <a:cs typeface="Arial" panose="020B0604020202020204" pitchFamily="34" charset="0"/>
              </a:rPr>
              <a:t> or</a:t>
            </a:r>
            <a:r>
              <a:rPr lang="en-GB" sz="675" b="0" strike="noStrike" cap="none" noProof="1" smtClean="0">
                <a:solidFill>
                  <a:schemeClr val="tx1"/>
                </a:solidFill>
                <a:latin typeface="Arial" panose="020B0604020202020204" pitchFamily="34" charset="0"/>
                <a:cs typeface="Arial" panose="020B0604020202020204" pitchFamily="34" charset="0"/>
              </a:rPr>
              <a:t>focus</a:t>
            </a:r>
            <a:br>
              <a:rPr lang="en-GB" sz="675" b="0" strike="noStrike" cap="none" noProof="1" smtClean="0">
                <a:solidFill>
                  <a:schemeClr val="tx1"/>
                </a:solidFill>
                <a:latin typeface="Arial" panose="020B0604020202020204" pitchFamily="34" charset="0"/>
                <a:cs typeface="Arial" panose="020B0604020202020204" pitchFamily="34" charset="0"/>
              </a:rPr>
            </a:br>
            <a:r>
              <a:rPr lang="en-GB" sz="675" b="0" cap="none" noProof="1" smtClean="0">
                <a:solidFill>
                  <a:schemeClr val="tx1"/>
                </a:solidFill>
                <a:latin typeface="Arial" panose="020B0604020202020204" pitchFamily="34" charset="0"/>
                <a:cs typeface="Arial" panose="020B0604020202020204" pitchFamily="34" charset="0"/>
              </a:rPr>
              <a:t>of the picture</a:t>
            </a:r>
            <a:endParaRPr lang="en-GB"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b="0" cap="none" noProof="1" smtClean="0">
                <a:solidFill>
                  <a:schemeClr val="tx1"/>
                </a:solidFill>
                <a:latin typeface="Arial" panose="020B0604020202020204" pitchFamily="34" charset="0"/>
                <a:cs typeface="Arial" panose="020B0604020202020204" pitchFamily="34" charset="0"/>
              </a:rPr>
              <a:t>If you want to scale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hold </a:t>
            </a:r>
            <a:r>
              <a:rPr lang="en-GB" altLang="da-DK" sz="675" b="1" cap="none" noProof="1" smtClean="0">
                <a:solidFill>
                  <a:schemeClr val="tx1"/>
                </a:solidFill>
                <a:latin typeface="Arial" panose="020B0604020202020204" pitchFamily="34" charset="0"/>
                <a:cs typeface="Arial" panose="020B0604020202020204" pitchFamily="34" charset="0"/>
              </a:rPr>
              <a:t>shift-</a:t>
            </a:r>
            <a:r>
              <a:rPr lang="en-GB" altLang="da-DK" sz="675" b="0" cap="none" noProof="1" smtClean="0">
                <a:solidFill>
                  <a:schemeClr val="tx1"/>
                </a:solidFill>
                <a:latin typeface="Arial" panose="020B0604020202020204" pitchFamily="34" charset="0"/>
                <a:cs typeface="Arial" panose="020B0604020202020204" pitchFamily="34" charset="0"/>
              </a:rPr>
              <a:t>key down while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dragging the corners of the </a:t>
            </a:r>
            <a:r>
              <a:rPr lang="en-GB" altLang="da-DK" sz="675" b="0" kern="1200" cap="none" noProof="1" smtClean="0">
                <a:solidFill>
                  <a:schemeClr val="tx1"/>
                </a:solidFill>
                <a:latin typeface="Arial" panose="020B0604020202020204" pitchFamily="34" charset="0"/>
                <a:ea typeface="+mn-ea"/>
                <a:cs typeface="Arial" panose="020B0604020202020204" pitchFamily="34" charset="0"/>
              </a:rPr>
              <a:t>picture</a:t>
            </a: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Hint:</a:t>
            </a:r>
            <a:r>
              <a:rPr lang="en-GB" altLang="da-DK" sz="675" b="0" cap="none" noProof="1" smtClean="0">
                <a:solidFill>
                  <a:schemeClr val="tx1"/>
                </a:solidFill>
                <a:latin typeface="Arial" panose="020B0604020202020204" pitchFamily="34" charset="0"/>
                <a:cs typeface="Arial" panose="020B0604020202020204" pitchFamily="34" charset="0"/>
              </a:rPr>
              <a:t> if you delete the picture and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insert a new one, the picture may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lie in front of the text or graphic</a:t>
            </a:r>
            <a:r>
              <a:rPr lang="en-GB" altLang="da-DK" sz="675" b="0" strike="noStrike" cap="none" noProof="1" smtClean="0">
                <a:solidFill>
                  <a:schemeClr val="tx1"/>
                </a:solidFill>
                <a:latin typeface="Arial" panose="020B0604020202020204" pitchFamily="34" charset="0"/>
                <a:cs typeface="Arial" panose="020B0604020202020204" pitchFamily="34" charset="0"/>
              </a:rPr>
              <a:t>,</a:t>
            </a:r>
            <a:r>
              <a:rPr lang="en-GB" altLang="da-DK" sz="675" b="0" cap="none" noProof="1" smtClean="0">
                <a:solidFill>
                  <a:schemeClr val="tx1"/>
                </a:solidFill>
                <a:latin typeface="Arial" panose="020B0604020202020204" pitchFamily="34" charset="0"/>
                <a:cs typeface="Arial" panose="020B0604020202020204" pitchFamily="34" charset="0"/>
              </a:rPr>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strike="noStrike" cap="none" noProof="1" smtClean="0">
                <a:solidFill>
                  <a:schemeClr val="tx1"/>
                </a:solidFill>
                <a:latin typeface="Arial" panose="020B0604020202020204" pitchFamily="34" charset="0"/>
                <a:cs typeface="Arial" panose="020B0604020202020204" pitchFamily="34" charset="0"/>
              </a:rPr>
              <a:t>if</a:t>
            </a:r>
            <a:r>
              <a:rPr lang="en-GB" altLang="da-DK" sz="675" b="0" cap="none" noProof="1" smtClean="0">
                <a:solidFill>
                  <a:schemeClr val="tx1"/>
                </a:solidFill>
                <a:latin typeface="Arial" panose="020B0604020202020204" pitchFamily="34" charset="0"/>
                <a:cs typeface="Arial" panose="020B0604020202020204" pitchFamily="34" charset="0"/>
              </a:rPr>
              <a:t> this happens, select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right-click and choose </a:t>
            </a:r>
            <a:r>
              <a:rPr lang="en-GB" altLang="da-DK" sz="675" b="1" cap="none" noProof="1" smtClean="0">
                <a:solidFill>
                  <a:schemeClr val="tx1"/>
                </a:solidFill>
                <a:latin typeface="Arial" panose="020B0604020202020204" pitchFamily="34" charset="0"/>
                <a:cs typeface="Arial" panose="020B0604020202020204" pitchFamily="34"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layouts</a:t>
            </a: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1.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new slide</a:t>
            </a:r>
            <a:r>
              <a:rPr lang="en-GB" altLang="da-DK" sz="675" cap="none" noProof="1" smtClean="0">
                <a:solidFill>
                  <a:schemeClr val="tx1"/>
                </a:solidFill>
                <a:latin typeface="Arial" panose="020B0604020202020204" pitchFamily="34" charset="0"/>
                <a:cs typeface="Arial" panose="020B0604020202020204" pitchFamily="34" charset="0"/>
              </a:rPr>
              <a:t>menu to </a:t>
            </a:r>
            <a:br>
              <a:rPr lang="en-GB" altLang="da-DK" sz="675" cap="none" noProof="1" smtClean="0">
                <a:solidFill>
                  <a:schemeClr val="tx1"/>
                </a:solidFill>
                <a:latin typeface="Arial" panose="020B0604020202020204" pitchFamily="34" charset="0"/>
                <a:cs typeface="Arial" panose="020B0604020202020204" pitchFamily="34" charset="0"/>
              </a:rPr>
            </a:br>
            <a:r>
              <a:rPr lang="en-GB" altLang="da-DK" sz="675" cap="none" noProof="1" smtClean="0">
                <a:solidFill>
                  <a:schemeClr val="tx1"/>
                </a:solidFill>
                <a:latin typeface="Arial" panose="020B0604020202020204" pitchFamily="34" charset="0"/>
                <a:cs typeface="Arial" panose="020B0604020202020204" pitchFamily="34" charset="0"/>
              </a:rPr>
              <a:t>insert new slide</a:t>
            </a:r>
          </a:p>
          <a:p>
            <a:pPr algn="l" eaLnBrk="1" hangingPunct="1">
              <a:spcAft>
                <a:spcPts val="180"/>
              </a:spcAft>
              <a:defRPr/>
            </a:pPr>
            <a:r>
              <a:rPr lang="en-GB" altLang="da-DK" sz="675" b="1" cap="none" noProof="1" smtClean="0">
                <a:solidFill>
                  <a:schemeClr val="tx1"/>
                </a:solidFill>
                <a:latin typeface="Arial" panose="020B0604020202020204" pitchFamily="34" charset="0"/>
                <a:cs typeface="Arial" panose="020B0604020202020204" pitchFamily="34" charset="0"/>
              </a:rPr>
              <a:t>3. </a:t>
            </a:r>
            <a:r>
              <a:rPr lang="en-GB" altLang="da-DK" sz="675" cap="none" noProof="1" smtClean="0">
                <a:solidFill>
                  <a:schemeClr val="tx1"/>
                </a:solidFill>
                <a:latin typeface="Arial" panose="020B0604020202020204" pitchFamily="34" charset="0"/>
                <a:cs typeface="Arial" panose="020B0604020202020204" pitchFamily="34" charset="0"/>
              </a:rPr>
              <a:t>Choose </a:t>
            </a:r>
            <a:r>
              <a:rPr lang="en-GB" altLang="da-DK" sz="675" b="1" cap="none" noProof="1" smtClean="0">
                <a:solidFill>
                  <a:schemeClr val="tx1"/>
                </a:solidFill>
                <a:latin typeface="Arial" panose="020B0604020202020204" pitchFamily="34" charset="0"/>
                <a:cs typeface="Arial" panose="020B0604020202020204" pitchFamily="34" charset="0"/>
              </a:rPr>
              <a:t>layout</a:t>
            </a:r>
            <a:r>
              <a:rPr lang="en-GB" altLang="da-DK" sz="675" cap="none" baseline="0" noProof="1" smtClean="0">
                <a:solidFill>
                  <a:schemeClr val="tx1"/>
                </a:solidFill>
                <a:latin typeface="Arial" panose="020B0604020202020204" pitchFamily="34" charset="0"/>
                <a:cs typeface="Arial" panose="020B0604020202020204" pitchFamily="34" charset="0"/>
              </a:rPr>
              <a:t> to change an appropriate layout from the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drop down</a:t>
            </a: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 menu </a:t>
            </a:r>
            <a:endParaRPr lang="en-GB" sz="675" b="1" cap="none" noProof="1" smtClean="0">
              <a:solidFill>
                <a:schemeClr val="tx1"/>
              </a:solidFill>
              <a:latin typeface="Arial" panose="020B0604020202020204" pitchFamily="34" charset="0"/>
              <a:cs typeface="Arial" panose="020B0604020202020204" pitchFamily="34"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1.</a:t>
            </a:r>
            <a:r>
              <a:rPr lang="en-GB" altLang="da-DK" sz="675" cap="none" noProof="1" smtClean="0">
                <a:solidFill>
                  <a:schemeClr val="tx1"/>
                </a:solidFill>
                <a:latin typeface="Arial" panose="020B0604020202020204" pitchFamily="34" charset="0"/>
                <a:cs typeface="Arial" panose="020B0604020202020204" pitchFamily="34" charset="0"/>
              </a:rPr>
              <a:t> 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strike="sngStrike" cap="none" noProof="1" smtClean="0">
              <a:solidFill>
                <a:schemeClr val="tx1"/>
              </a:solidFill>
              <a:latin typeface="Arial" panose="020B0604020202020204" pitchFamily="34" charset="0"/>
              <a:cs typeface="Arial" panose="020B0604020202020204" pitchFamily="34"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reset </a:t>
            </a:r>
            <a:r>
              <a:rPr lang="en-GB" altLang="da-DK" sz="675" cap="none" noProof="1" smtClean="0">
                <a:solidFill>
                  <a:schemeClr val="tx1"/>
                </a:solidFill>
                <a:latin typeface="Arial" panose="020B0604020202020204" pitchFamily="34" charset="0"/>
                <a:cs typeface="Arial" panose="020B0604020202020204" pitchFamily="34"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chemeClr val="tx1"/>
                </a:solidFill>
                <a:latin typeface="Arial" panose="020B0604020202020204" pitchFamily="34" charset="0"/>
                <a:cs typeface="Arial" panose="020B0604020202020204" pitchFamily="34" charset="0"/>
              </a:rPr>
              <a:t>Position, size</a:t>
            </a:r>
            <a:r>
              <a:rPr lang="en-GB" altLang="da-DK" sz="675" cap="none" baseline="0" noProof="1" smtClean="0">
                <a:solidFill>
                  <a:schemeClr val="tx1"/>
                </a:solidFill>
                <a:latin typeface="Arial" panose="020B0604020202020204" pitchFamily="34" charset="0"/>
                <a:cs typeface="Arial" panose="020B0604020202020204" pitchFamily="34"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chemeClr val="tx1"/>
                </a:solidFill>
                <a:latin typeface="Arial" panose="020B0604020202020204" pitchFamily="34" charset="0"/>
                <a:cs typeface="Arial" panose="020B0604020202020204" pitchFamily="34" charset="0"/>
              </a:rPr>
              <a:t>Slide placeholders to their default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cap="none" baseline="0" noProof="1" smtClean="0">
                <a:solidFill>
                  <a:schemeClr val="tx1"/>
                </a:solidFill>
                <a:latin typeface="Arial" panose="020B0604020202020204" pitchFamily="34" charset="0"/>
                <a:cs typeface="Arial" panose="020B0604020202020204" pitchFamily="34" charset="0"/>
              </a:rPr>
              <a:t>settings</a:t>
            </a:r>
            <a:endParaRPr lang="en-GB" altLang="da-DK" sz="675" cap="none" noProof="1" smtClean="0">
              <a:solidFill>
                <a:schemeClr val="tx1"/>
              </a:solidFill>
              <a:latin typeface="Arial" panose="020B0604020202020204" pitchFamily="34" charset="0"/>
              <a:cs typeface="Arial" panose="020B0604020202020204" pitchFamily="34"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text</a:t>
            </a:r>
            <a:r>
              <a:rPr lang="en-GB" sz="750" b="1" cap="none" baseline="0" noProof="1" smtClean="0">
                <a:solidFill>
                  <a:schemeClr val="tx1"/>
                </a:solidFill>
                <a:latin typeface="Arial" panose="020B0604020202020204" pitchFamily="34" charset="0"/>
                <a:cs typeface="Arial" panose="020B0604020202020204" pitchFamily="34" charset="0"/>
              </a:rPr>
              <a:t> styles (levels)</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0" cap="none" noProof="1" smtClean="0">
                <a:solidFill>
                  <a:schemeClr val="tx1"/>
                </a:solidFill>
                <a:latin typeface="Arial" panose="020B0604020202020204" pitchFamily="34" charset="0"/>
                <a:cs typeface="Arial" panose="020B0604020202020204" pitchFamily="34" charset="0"/>
              </a:rPr>
              <a:t>Use the </a:t>
            </a:r>
            <a:r>
              <a:rPr lang="en-GB" altLang="da-DK" sz="675" b="1" cap="none" noProof="1" smtClean="0">
                <a:solidFill>
                  <a:schemeClr val="tx1"/>
                </a:solidFill>
                <a:latin typeface="Arial" panose="020B0604020202020204" pitchFamily="34" charset="0"/>
                <a:cs typeface="Arial" panose="020B0604020202020204" pitchFamily="34" charset="0"/>
              </a:rPr>
              <a:t>tab</a:t>
            </a:r>
            <a:r>
              <a:rPr lang="en-GB" altLang="da-DK" sz="675" b="0" cap="none" noProof="1" smtClean="0">
                <a:solidFill>
                  <a:schemeClr val="tx1"/>
                </a:solidFill>
                <a:latin typeface="Arial" panose="020B0604020202020204" pitchFamily="34" charset="0"/>
                <a:cs typeface="Arial" panose="020B0604020202020204" pitchFamily="34" charset="0"/>
              </a:rPr>
              <a:t>-key</a:t>
            </a:r>
            <a:r>
              <a:rPr lang="en-GB" altLang="da-DK" sz="675" b="0" cap="none" baseline="0" noProof="1" smtClean="0">
                <a:solidFill>
                  <a:schemeClr val="tx1"/>
                </a:solidFill>
                <a:latin typeface="Arial" panose="020B0604020202020204" pitchFamily="34" charset="0"/>
                <a:cs typeface="Arial" panose="020B0604020202020204" pitchFamily="34" charset="0"/>
              </a:rPr>
              <a:t> to jump through </a:t>
            </a:r>
            <a:br>
              <a:rPr lang="en-GB" altLang="da-DK" sz="675" b="0" cap="none" baseline="0" noProof="1" smtClean="0">
                <a:solidFill>
                  <a:schemeClr val="tx1"/>
                </a:solidFill>
                <a:latin typeface="Arial" panose="020B0604020202020204" pitchFamily="34" charset="0"/>
                <a:cs typeface="Arial" panose="020B0604020202020204" pitchFamily="34" charset="0"/>
              </a:rPr>
            </a:br>
            <a:r>
              <a:rPr lang="en-GB" altLang="da-DK" sz="675" b="0" cap="none" baseline="0" noProof="1" smtClean="0">
                <a:solidFill>
                  <a:schemeClr val="tx1"/>
                </a:solidFill>
                <a:latin typeface="Arial" panose="020B0604020202020204" pitchFamily="34" charset="0"/>
                <a:cs typeface="Arial" panose="020B0604020202020204" pitchFamily="34" charset="0"/>
              </a:rPr>
              <a:t>levels. Click </a:t>
            </a:r>
            <a:r>
              <a:rPr lang="en-GB" altLang="da-DK" sz="675" b="1" cap="none" baseline="0" noProof="1" smtClean="0">
                <a:solidFill>
                  <a:schemeClr val="tx1"/>
                </a:solidFill>
                <a:latin typeface="Arial" panose="020B0604020202020204" pitchFamily="34" charset="0"/>
                <a:cs typeface="Arial" panose="020B0604020202020204" pitchFamily="34" charset="0"/>
              </a:rPr>
              <a:t>ENTER</a:t>
            </a:r>
            <a:r>
              <a:rPr lang="en-GB" altLang="da-DK" sz="675" b="0" cap="none" baseline="0" noProof="1" smtClean="0">
                <a:solidFill>
                  <a:schemeClr val="tx1"/>
                </a:solidFill>
                <a:latin typeface="Arial" panose="020B0604020202020204" pitchFamily="34" charset="0"/>
                <a:cs typeface="Arial" panose="020B0604020202020204" pitchFamily="34" charset="0"/>
              </a:rPr>
              <a:t>, then </a:t>
            </a:r>
            <a:r>
              <a:rPr lang="en-GB" altLang="da-DK" sz="675" b="1" cap="none" baseline="0" noProof="1" smtClean="0">
                <a:solidFill>
                  <a:schemeClr val="tx1"/>
                </a:solidFill>
                <a:latin typeface="Arial" panose="020B0604020202020204" pitchFamily="34" charset="0"/>
                <a:cs typeface="Arial" panose="020B0604020202020204" pitchFamily="34" charset="0"/>
              </a:rPr>
              <a:t>TAB</a:t>
            </a:r>
            <a:r>
              <a:rPr lang="en-GB" altLang="da-DK" sz="675" b="0" cap="none" baseline="0" noProof="1" smtClean="0">
                <a:solidFill>
                  <a:schemeClr val="tx1"/>
                </a:solidFill>
                <a:latin typeface="Arial" panose="020B0604020202020204" pitchFamily="34" charset="0"/>
                <a:cs typeface="Arial" panose="020B0604020202020204" pitchFamily="34" charset="0"/>
              </a:rPr>
              <a:t> to switch from one level to the next level</a:t>
            </a:r>
          </a:p>
          <a:p>
            <a:pPr algn="l" eaLnBrk="1" hangingPunct="1">
              <a:spcAft>
                <a:spcPts val="180"/>
              </a:spcAft>
              <a:defRPr/>
            </a:pPr>
            <a:r>
              <a:rPr lang="en-GB" altLang="da-DK" sz="675" b="0" cap="none" baseline="0" noProof="1" smtClean="0">
                <a:solidFill>
                  <a:schemeClr val="tx1"/>
                </a:solidFill>
                <a:latin typeface="Arial" panose="020B0604020202020204" pitchFamily="34" charset="0"/>
                <a:cs typeface="Arial" panose="020B0604020202020204" pitchFamily="34" charset="0"/>
              </a:rPr>
              <a:t>To go back in levels use </a:t>
            </a:r>
            <a:r>
              <a:rPr lang="en-GB" altLang="da-DK" sz="675" b="1" cap="none" baseline="0" noProof="1" smtClean="0">
                <a:solidFill>
                  <a:schemeClr val="tx1"/>
                </a:solidFill>
                <a:latin typeface="Arial" panose="020B0604020202020204" pitchFamily="34" charset="0"/>
                <a:cs typeface="Arial" panose="020B0604020202020204" pitchFamily="34" charset="0"/>
              </a:rPr>
              <a:t>SHIFT-TAB</a:t>
            </a:r>
            <a:endParaRPr lang="en-GB" altLang="da-DK"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endParaRPr lang="en-GB"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r>
              <a:rPr lang="en-GB" sz="675" cap="none" noProof="1" smtClean="0">
                <a:solidFill>
                  <a:schemeClr val="tx1"/>
                </a:solidFill>
                <a:latin typeface="Arial" panose="020B0604020202020204" pitchFamily="34" charset="0"/>
                <a:cs typeface="Arial" panose="020B0604020202020204" pitchFamily="34" charset="0"/>
              </a:rPr>
              <a:t>Alternatively, </a:t>
            </a:r>
            <a:r>
              <a:rPr lang="en-GB" sz="675" b="1" cap="none" noProof="1" smtClean="0">
                <a:solidFill>
                  <a:schemeClr val="tx1"/>
                </a:solidFill>
                <a:latin typeface="Arial" panose="020B0604020202020204" pitchFamily="34" charset="0"/>
                <a:cs typeface="Arial" panose="020B0604020202020204" pitchFamily="34" charset="0"/>
              </a:rPr>
              <a:t>Increase</a:t>
            </a:r>
            <a:r>
              <a:rPr lang="en-GB" sz="675" cap="none" baseline="0" noProof="1" smtClean="0">
                <a:solidFill>
                  <a:schemeClr val="tx1"/>
                </a:solidFill>
                <a:latin typeface="Arial" panose="020B0604020202020204" pitchFamily="34" charset="0"/>
                <a:cs typeface="Arial" panose="020B0604020202020204" pitchFamily="34" charset="0"/>
              </a:rPr>
              <a:t> and</a:t>
            </a:r>
            <a:br>
              <a:rPr lang="en-GB" sz="675" cap="none" baseline="0" noProof="1" smtClean="0">
                <a:solidFill>
                  <a:schemeClr val="tx1"/>
                </a:solidFill>
                <a:latin typeface="Arial" panose="020B0604020202020204" pitchFamily="34" charset="0"/>
                <a:cs typeface="Arial" panose="020B0604020202020204" pitchFamily="34" charset="0"/>
              </a:rPr>
            </a:br>
            <a:r>
              <a:rPr lang="en-GB" sz="675" b="1" cap="none" baseline="0" noProof="1" smtClean="0">
                <a:solidFill>
                  <a:schemeClr val="tx1"/>
                </a:solidFill>
                <a:latin typeface="Arial" panose="020B0604020202020204" pitchFamily="34" charset="0"/>
                <a:cs typeface="Arial" panose="020B0604020202020204" pitchFamily="34" charset="0"/>
              </a:rPr>
              <a:t>Decrease list level </a:t>
            </a:r>
            <a:r>
              <a:rPr lang="en-GB" sz="675" cap="none" baseline="0" noProof="1" smtClean="0">
                <a:solidFill>
                  <a:schemeClr val="tx1"/>
                </a:solidFill>
                <a:latin typeface="Arial" panose="020B0604020202020204" pitchFamily="34" charset="0"/>
                <a:cs typeface="Arial" panose="020B0604020202020204" pitchFamily="34" charset="0"/>
              </a:rPr>
              <a:t>can be used</a:t>
            </a:r>
            <a:endParaRPr lang="en-GB" sz="675" cap="none" noProof="1" smtClean="0">
              <a:solidFill>
                <a:schemeClr val="tx1"/>
              </a:solidFill>
              <a:latin typeface="Arial" panose="020B0604020202020204" pitchFamily="34" charset="0"/>
              <a:cs typeface="Arial" panose="020B0604020202020204" pitchFamily="34"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Mac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d</a:t>
            </a:r>
            <a:r>
              <a:rPr lang="en-GB" sz="680" b="0" i="0" kern="1200" dirty="0" smtClean="0">
                <a:solidFill>
                  <a:schemeClr val="tx1"/>
                </a:solidFill>
                <a:effectLst/>
                <a:latin typeface="Arial" pitchFamily="34" charset="0"/>
                <a:ea typeface="+mn-ea"/>
                <a:cs typeface="+mn-cs"/>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2. </a:t>
            </a:r>
            <a:r>
              <a:rPr lang="en-GB" sz="680" b="0" i="0" kern="1200" dirty="0" smtClean="0">
                <a:solidFill>
                  <a:schemeClr val="tx1"/>
                </a:solidFill>
                <a:effectLst/>
                <a:latin typeface="Arial" pitchFamily="34" charset="0"/>
                <a:ea typeface="+mn-ea"/>
                <a:cs typeface="+mn-cs"/>
              </a:rPr>
              <a:t>Choose </a:t>
            </a:r>
            <a:r>
              <a:rPr lang="en-GB" sz="680" b="1" i="0" kern="1200" dirty="0" smtClean="0">
                <a:solidFill>
                  <a:schemeClr val="tx1"/>
                </a:solidFill>
                <a:effectLst/>
                <a:latin typeface="Arial" pitchFamily="34" charset="0"/>
                <a:ea typeface="+mn-ea"/>
                <a:cs typeface="+mn-cs"/>
              </a:rPr>
              <a:t>Add Fonts</a:t>
            </a:r>
            <a:r>
              <a:rPr lang="en-GB" sz="680" b="0" i="0" kern="1200" dirty="0" smtClean="0">
                <a:solidFill>
                  <a:schemeClr val="tx1"/>
                </a:solidFill>
                <a:effectLst/>
                <a:latin typeface="Arial" pitchFamily="34" charset="0"/>
                <a:ea typeface="+mn-ea"/>
                <a:cs typeface="+mn-cs"/>
              </a:rPr>
              <a:t> from the </a:t>
            </a:r>
            <a:r>
              <a:rPr lang="en-GB" sz="680" b="1" i="0" kern="1200" dirty="0" smtClean="0">
                <a:solidFill>
                  <a:schemeClr val="tx1"/>
                </a:solidFill>
                <a:effectLst/>
                <a:latin typeface="Arial" pitchFamily="34" charset="0"/>
                <a:ea typeface="+mn-ea"/>
                <a:cs typeface="+mn-cs"/>
              </a:rPr>
              <a:t>File menu</a:t>
            </a:r>
            <a:r>
              <a:rPr lang="en-GB" sz="680" b="0" i="0" kern="1200" dirty="0" smtClean="0">
                <a:solidFill>
                  <a:schemeClr val="tx1"/>
                </a:solidFill>
                <a:effectLst/>
                <a:latin typeface="Arial" pitchFamily="34" charset="0"/>
                <a:ea typeface="+mn-ea"/>
                <a:cs typeface="+mn-cs"/>
              </a:rPr>
              <a:t>, select the font or a folder containing multiple fonts, then click </a:t>
            </a:r>
            <a:r>
              <a:rPr lang="en-GB" sz="680" b="1" i="0" kern="1200" dirty="0" smtClean="0">
                <a:solidFill>
                  <a:schemeClr val="tx1"/>
                </a:solidFill>
                <a:effectLst/>
                <a:latin typeface="Arial" pitchFamily="34" charset="0"/>
                <a:ea typeface="+mn-ea"/>
                <a:cs typeface="+mn-cs"/>
              </a:rPr>
              <a:t>Open</a:t>
            </a:r>
            <a:r>
              <a:rPr lang="en-GB" sz="680" b="0" i="0" kern="1200" dirty="0" smtClean="0">
                <a:solidFill>
                  <a:schemeClr val="tx1"/>
                </a:solidFill>
                <a:effectLst/>
                <a:latin typeface="Arial" pitchFamily="34" charset="0"/>
                <a:ea typeface="+mn-ea"/>
                <a:cs typeface="+mn-cs"/>
              </a:rPr>
              <a:t> to install the font(s). Check </a:t>
            </a:r>
            <a:r>
              <a:rPr lang="en-GB" sz="680" b="1" i="0" kern="1200" dirty="0" smtClean="0">
                <a:solidFill>
                  <a:schemeClr val="tx1"/>
                </a:solidFill>
                <a:effectLst/>
                <a:latin typeface="Arial" pitchFamily="34" charset="0"/>
                <a:ea typeface="+mn-ea"/>
                <a:cs typeface="+mn-cs"/>
              </a:rPr>
              <a:t>Select</a:t>
            </a:r>
            <a:r>
              <a:rPr lang="en-GB" sz="680" b="1" i="0" kern="1200" baseline="0" dirty="0" smtClean="0">
                <a:solidFill>
                  <a:schemeClr val="tx1"/>
                </a:solidFill>
                <a:effectLst/>
                <a:latin typeface="Arial" pitchFamily="34" charset="0"/>
                <a:ea typeface="+mn-ea"/>
                <a:cs typeface="+mn-cs"/>
              </a:rPr>
              <a:t> all fonts</a:t>
            </a:r>
            <a:endParaRPr lang="en-GB" sz="680" b="1" i="0" kern="1200" dirty="0" smtClean="0">
              <a:solidFill>
                <a:schemeClr val="tx1"/>
              </a:solidFill>
              <a:effectLst/>
              <a:latin typeface="Arial" pitchFamily="34" charset="0"/>
              <a:ea typeface="+mn-ea"/>
              <a:cs typeface="+mn-cs"/>
            </a:endParaRPr>
          </a:p>
          <a:p>
            <a:pPr algn="l" eaLnBrk="1" hangingPunct="1">
              <a:spcBef>
                <a:spcPct val="0"/>
              </a:spcBef>
              <a:spcAft>
                <a:spcPts val="450"/>
              </a:spcAft>
              <a:buFontTx/>
              <a:buNone/>
              <a:defRPr/>
            </a:pPr>
            <a:r>
              <a:rPr lang="en-GB" altLang="da-DK" sz="680" b="1" i="0" kern="1200" cap="none" noProof="1" smtClean="0">
                <a:solidFill>
                  <a:schemeClr val="tx1"/>
                </a:solidFill>
                <a:effectLst/>
                <a:latin typeface="Arial" pitchFamily="34" charset="0"/>
                <a:ea typeface="+mn-ea"/>
                <a:cs typeface="+mn-cs"/>
              </a:rPr>
              <a:t>3. </a:t>
            </a:r>
            <a:r>
              <a:rPr lang="en-GB" altLang="da-DK" sz="680" b="0" i="0" kern="1200" cap="none" noProof="1" smtClean="0">
                <a:solidFill>
                  <a:schemeClr val="tx1"/>
                </a:solidFill>
                <a:effectLst/>
                <a:latin typeface="Arial" pitchFamily="34" charset="0"/>
                <a:ea typeface="+mn-ea"/>
                <a:cs typeface="+mn-cs"/>
              </a:rPr>
              <a:t>And</a:t>
            </a:r>
            <a:r>
              <a:rPr lang="en-GB" altLang="da-DK" sz="680" b="0" i="0" kern="1200" cap="none" baseline="0" noProof="1" smtClean="0">
                <a:solidFill>
                  <a:schemeClr val="tx1"/>
                </a:solidFill>
                <a:effectLst/>
                <a:latin typeface="Arial" pitchFamily="34" charset="0"/>
                <a:ea typeface="+mn-ea"/>
                <a:cs typeface="+mn-cs"/>
              </a:rPr>
              <a:t> </a:t>
            </a:r>
            <a:r>
              <a:rPr lang="en-GB" altLang="da-DK" sz="680" b="0" i="0" kern="1200" cap="none" noProof="1" smtClean="0">
                <a:solidFill>
                  <a:schemeClr val="tx1"/>
                </a:solidFill>
                <a:effectLst/>
                <a:latin typeface="Arial" pitchFamily="34" charset="0"/>
                <a:ea typeface="+mn-ea"/>
                <a:cs typeface="+mn-cs"/>
              </a:rPr>
              <a:t>click </a:t>
            </a:r>
            <a:r>
              <a:rPr lang="en-GB" altLang="da-DK" sz="680" b="1" i="0" kern="1200" cap="none" noProof="1" smtClean="0">
                <a:solidFill>
                  <a:schemeClr val="tx1"/>
                </a:solidFill>
                <a:effectLst/>
                <a:latin typeface="Arial" pitchFamily="34" charset="0"/>
                <a:ea typeface="+mn-ea"/>
                <a:cs typeface="+mn-cs"/>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PC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right</a:t>
            </a:r>
            <a:r>
              <a:rPr lang="en-GB" sz="680" b="0" i="0" kern="1200" dirty="0" smtClean="0">
                <a:solidFill>
                  <a:schemeClr val="tx1"/>
                </a:solidFill>
                <a:effectLst/>
                <a:latin typeface="Arial" pitchFamily="34" charset="0"/>
                <a:ea typeface="+mn-ea"/>
                <a:cs typeface="+mn-cs"/>
              </a:rPr>
              <a:t>-click on one of the font files. Choose Install. </a:t>
            </a:r>
            <a:br>
              <a:rPr lang="en-GB" sz="680" b="0" i="0" kern="1200" dirty="0" smtClean="0">
                <a:solidFill>
                  <a:schemeClr val="tx1"/>
                </a:solidFill>
                <a:effectLst/>
                <a:latin typeface="Arial" pitchFamily="34" charset="0"/>
                <a:ea typeface="+mn-ea"/>
                <a:cs typeface="+mn-cs"/>
              </a:rPr>
            </a:br>
            <a:endParaRPr lang="en-GB" sz="680" b="1" cap="none" noProof="1" smtClean="0">
              <a:solidFill>
                <a:schemeClr val="tx1"/>
              </a:solidFill>
              <a:latin typeface="Arial" panose="020B0604020202020204" pitchFamily="34" charset="0"/>
              <a:cs typeface="Arial" panose="020B0604020202020204" pitchFamily="34"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E2004B"/>
                </a:solidFill>
                <a:latin typeface="Arial" panose="020B0604020202020204" pitchFamily="34" charset="0"/>
                <a:cs typeface="Arial" panose="020B0604020202020204" pitchFamily="34"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11/05/2017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671" r:id="rId6"/>
  </p:sldLayoutIdLst>
  <p:txStyles>
    <p:titleStyle>
      <a:lvl1pPr algn="ctr" defTabSz="685800" rtl="0" eaLnBrk="1" latinLnBrk="0" hangingPunct="1">
        <a:lnSpc>
          <a:spcPct val="90000"/>
        </a:lnSpc>
        <a:spcBef>
          <a:spcPct val="0"/>
        </a:spcBef>
        <a:buNone/>
        <a:defRPr sz="3600" b="1" i="0" kern="1200">
          <a:solidFill>
            <a:schemeClr val="tx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tx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tx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tx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ocs.unity3d.com/Manual/OptimizingGraphicsPerformance.html" TargetMode="External"/><Relationship Id="rId2" Type="http://schemas.openxmlformats.org/officeDocument/2006/relationships/hyperlink" Target="https://docs.unity3d.com/Manual/FrameDebugger.html" TargetMode="External"/><Relationship Id="rId1" Type="http://schemas.openxmlformats.org/officeDocument/2006/relationships/slideLayout" Target="../slideLayouts/slideLayout3.xml"/><Relationship Id="rId4" Type="http://schemas.openxmlformats.org/officeDocument/2006/relationships/hyperlink" Target="https://github.com/baldurk/renderdoc"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8592"/>
            <a:ext cx="9144000" cy="4806315"/>
          </a:xfrm>
          <a:prstGeom prst="rect">
            <a:avLst/>
          </a:prstGeom>
        </p:spPr>
      </p:pic>
    </p:spTree>
    <p:extLst>
      <p:ext uri="{BB962C8B-B14F-4D97-AF65-F5344CB8AC3E}">
        <p14:creationId xmlns:p14="http://schemas.microsoft.com/office/powerpoint/2010/main" val="58300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91879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Best Practices</a:t>
            </a:r>
            <a:endParaRPr lang="en-GB" sz="4800" dirty="0">
              <a:latin typeface="+mj-lt"/>
            </a:endParaRPr>
          </a:p>
        </p:txBody>
      </p:sp>
    </p:spTree>
    <p:extLst>
      <p:ext uri="{BB962C8B-B14F-4D97-AF65-F5344CB8AC3E}">
        <p14:creationId xmlns:p14="http://schemas.microsoft.com/office/powerpoint/2010/main" val="394464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Do less non-constant math</a:t>
            </a:r>
            <a:endParaRPr lang="da-DK" dirty="0">
              <a:latin typeface="+mj-lt"/>
            </a:endParaRPr>
          </a:p>
        </p:txBody>
      </p:sp>
      <p:sp>
        <p:nvSpPr>
          <p:cNvPr id="3" name="Pladsholder til tekst 2"/>
          <p:cNvSpPr>
            <a:spLocks noGrp="1"/>
          </p:cNvSpPr>
          <p:nvPr>
            <p:ph type="body" sz="quarter" idx="10"/>
          </p:nvPr>
        </p:nvSpPr>
        <p:spPr/>
        <p:txBody>
          <a:bodyPr/>
          <a:lstStyle/>
          <a:p>
            <a:r>
              <a:rPr lang="da-DK" dirty="0" smtClean="0"/>
              <a:t>Use constants or dynamic uniforms</a:t>
            </a:r>
            <a:endParaRPr lang="da-DK" dirty="0"/>
          </a:p>
        </p:txBody>
      </p:sp>
    </p:spTree>
    <p:extLst>
      <p:ext uri="{BB962C8B-B14F-4D97-AF65-F5344CB8AC3E}">
        <p14:creationId xmlns:p14="http://schemas.microsoft.com/office/powerpoint/2010/main" val="4165879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Multiply scalar values before vector values</a:t>
            </a:r>
            <a:endParaRPr lang="da-DK"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675175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Avoid the </a:t>
            </a:r>
            <a:r>
              <a:rPr lang="da-DK" b="0" dirty="0" smtClean="0">
                <a:latin typeface="+mj-lt"/>
              </a:rPr>
              <a:t>discard</a:t>
            </a:r>
            <a:r>
              <a:rPr lang="da-DK" dirty="0" smtClean="0">
                <a:latin typeface="+mj-lt"/>
              </a:rPr>
              <a:t> instruction</a:t>
            </a:r>
            <a:endParaRPr lang="da-DK"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3110760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smtClean="0">
                <a:latin typeface="+mj-lt"/>
              </a:rPr>
              <a:t>When possible, keep computation on the Vertex Shader</a:t>
            </a:r>
            <a:endParaRPr lang="da-DK" sz="2400"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338506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4696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09951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73902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83" y="1480257"/>
            <a:ext cx="8640861" cy="2182986"/>
          </a:xfrm>
        </p:spPr>
        <p:txBody>
          <a:bodyPr/>
          <a:lstStyle/>
          <a:p>
            <a:r>
              <a:rPr lang="en-GB" sz="4800" dirty="0" err="1" smtClean="0">
                <a:latin typeface="+mj-lt"/>
              </a:rPr>
              <a:t>Shader</a:t>
            </a:r>
            <a:r>
              <a:rPr lang="en-GB" sz="4800" dirty="0" smtClean="0">
                <a:latin typeface="+mj-lt"/>
              </a:rPr>
              <a:t> Profiling and Optimization</a:t>
            </a:r>
            <a:endParaRPr lang="en-GB" sz="48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097" y="2996455"/>
            <a:ext cx="1333575" cy="1333575"/>
          </a:xfrm>
          <a:prstGeom prst="rect">
            <a:avLst/>
          </a:prstGeom>
        </p:spPr>
      </p:pic>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1577118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55164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365014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748180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416204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1559924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24355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References	</a:t>
            </a:r>
            <a:endParaRPr lang="da-DK" dirty="0">
              <a:latin typeface="+mj-lt"/>
            </a:endParaRPr>
          </a:p>
        </p:txBody>
      </p:sp>
      <p:sp>
        <p:nvSpPr>
          <p:cNvPr id="3" name="Pladsholder til tekst 2"/>
          <p:cNvSpPr>
            <a:spLocks noGrp="1"/>
          </p:cNvSpPr>
          <p:nvPr>
            <p:ph type="body" sz="quarter" idx="10"/>
          </p:nvPr>
        </p:nvSpPr>
        <p:spPr/>
        <p:txBody>
          <a:bodyPr/>
          <a:lstStyle/>
          <a:p>
            <a:r>
              <a:rPr lang="da-DK" dirty="0">
                <a:latin typeface="+mj-lt"/>
              </a:rPr>
              <a:t>Unity Frame Debugger </a:t>
            </a:r>
            <a:r>
              <a:rPr lang="da-DK" dirty="0" smtClean="0">
                <a:latin typeface="+mj-lt"/>
                <a:hlinkClick r:id="rId2"/>
              </a:rPr>
              <a:t>https</a:t>
            </a:r>
            <a:r>
              <a:rPr lang="da-DK" dirty="0">
                <a:latin typeface="+mj-lt"/>
                <a:hlinkClick r:id="rId2"/>
              </a:rPr>
              <a:t>://</a:t>
            </a:r>
            <a:r>
              <a:rPr lang="da-DK" dirty="0" smtClean="0">
                <a:latin typeface="+mj-lt"/>
                <a:hlinkClick r:id="rId2"/>
              </a:rPr>
              <a:t>docs.unity3d.com/Manual/FrameDebugger.html</a:t>
            </a:r>
            <a:endParaRPr lang="da-DK" dirty="0" smtClean="0">
              <a:latin typeface="+mj-lt"/>
            </a:endParaRPr>
          </a:p>
          <a:p>
            <a:r>
              <a:rPr lang="da-DK" dirty="0">
                <a:latin typeface="+mj-lt"/>
              </a:rPr>
              <a:t>Optimizing Graphics Performance: </a:t>
            </a:r>
            <a:r>
              <a:rPr lang="da-DK" dirty="0">
                <a:latin typeface="+mj-lt"/>
                <a:hlinkClick r:id="rId3"/>
              </a:rPr>
              <a:t>https://</a:t>
            </a:r>
            <a:r>
              <a:rPr lang="da-DK" dirty="0" smtClean="0">
                <a:latin typeface="+mj-lt"/>
                <a:hlinkClick r:id="rId3"/>
              </a:rPr>
              <a:t>docs.unity3d.com/Manual/OptimizingGraphicsPerformance.html</a:t>
            </a:r>
            <a:endParaRPr lang="da-DK" dirty="0" smtClean="0">
              <a:latin typeface="+mj-lt"/>
            </a:endParaRPr>
          </a:p>
          <a:p>
            <a:r>
              <a:rPr lang="da-DK" dirty="0">
                <a:latin typeface="+mj-lt"/>
              </a:rPr>
              <a:t>RenderDoc: </a:t>
            </a:r>
            <a:r>
              <a:rPr lang="da-DK" dirty="0">
                <a:latin typeface="+mj-lt"/>
                <a:hlinkClick r:id="rId4"/>
              </a:rPr>
              <a:t>https://</a:t>
            </a:r>
            <a:r>
              <a:rPr lang="da-DK" dirty="0" smtClean="0">
                <a:latin typeface="+mj-lt"/>
                <a:hlinkClick r:id="rId4"/>
              </a:rPr>
              <a:t>github.com/baldurk/renderdoc</a:t>
            </a:r>
            <a:endParaRPr lang="da-DK" dirty="0" smtClean="0">
              <a:latin typeface="+mj-lt"/>
            </a:endParaRPr>
          </a:p>
          <a:p>
            <a:endParaRPr lang="da-DK" dirty="0" smtClean="0">
              <a:latin typeface="+mj-lt"/>
            </a:endParaRPr>
          </a:p>
          <a:p>
            <a:endParaRPr lang="da-DK" dirty="0">
              <a:latin typeface="+mj-lt"/>
            </a:endParaRPr>
          </a:p>
        </p:txBody>
      </p:sp>
    </p:spTree>
    <p:extLst>
      <p:ext uri="{BB962C8B-B14F-4D97-AF65-F5344CB8AC3E}">
        <p14:creationId xmlns:p14="http://schemas.microsoft.com/office/powerpoint/2010/main" val="232541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Thank you!</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da-DK" dirty="0" smtClean="0">
                <a:latin typeface="+mj-lt"/>
              </a:rPr>
              <a:t>Arturo Núñez</a:t>
            </a:r>
            <a:r>
              <a:rPr lang="da-DK" dirty="0" smtClean="0"/>
              <a:t/>
            </a:r>
            <a:br>
              <a:rPr lang="da-DK" dirty="0" smtClean="0"/>
            </a:br>
            <a:r>
              <a:rPr lang="da-DK" sz="3200" b="0" dirty="0" smtClean="0">
                <a:latin typeface="+mj-lt"/>
              </a:rPr>
              <a:t>Product Evangelist, Unity Technologies</a:t>
            </a:r>
            <a:endParaRPr lang="da-DK" sz="32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endParaRPr lang="da-DK" dirty="0"/>
          </a:p>
        </p:txBody>
      </p:sp>
      <p:pic>
        <p:nvPicPr>
          <p:cNvPr id="4" name="GrassSha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494" y="143301"/>
            <a:ext cx="8342604" cy="4345106"/>
          </a:xfrm>
          <a:prstGeom prst="rect">
            <a:avLst/>
          </a:prstGeom>
        </p:spPr>
      </p:pic>
    </p:spTree>
    <p:extLst>
      <p:ext uri="{BB962C8B-B14F-4D97-AF65-F5344CB8AC3E}">
        <p14:creationId xmlns:p14="http://schemas.microsoft.com/office/powerpoint/2010/main" val="292899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damDissol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8028" y="68238"/>
            <a:ext cx="7460413" cy="4417350"/>
          </a:xfrm>
          <a:prstGeom prst="rect">
            <a:avLst/>
          </a:prstGeom>
        </p:spPr>
      </p:pic>
    </p:spTree>
    <p:extLst>
      <p:ext uri="{BB962C8B-B14F-4D97-AF65-F5344CB8AC3E}">
        <p14:creationId xmlns:p14="http://schemas.microsoft.com/office/powerpoint/2010/main" val="209469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dirty="0">
                <a:latin typeface="+mj-lt"/>
              </a:rPr>
              <a:t>Rendering Pipeline - A Basic Overview</a:t>
            </a:r>
            <a:endParaRPr lang="da-DK" dirty="0">
              <a:latin typeface="+mj-lt"/>
            </a:endParaRPr>
          </a:p>
        </p:txBody>
      </p:sp>
      <p:grpSp>
        <p:nvGrpSpPr>
          <p:cNvPr id="4" name="Group 63"/>
          <p:cNvGrpSpPr/>
          <p:nvPr/>
        </p:nvGrpSpPr>
        <p:grpSpPr>
          <a:xfrm>
            <a:off x="706086" y="2141349"/>
            <a:ext cx="1662902" cy="881101"/>
            <a:chOff x="0" y="0"/>
            <a:chExt cx="1662900" cy="881099"/>
          </a:xfrm>
        </p:grpSpPr>
        <p:sp>
          <p:nvSpPr>
            <p:cNvPr id="5" name="Shape 61"/>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6" name="Shape 62"/>
            <p:cNvSpPr/>
            <p:nvPr/>
          </p:nvSpPr>
          <p:spPr>
            <a:xfrm>
              <a:off x="-1" y="44325"/>
              <a:ext cx="1662902" cy="792450"/>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Assets (mesh vertices, textures) sent to GPU</a:t>
              </a:r>
            </a:p>
          </p:txBody>
        </p:sp>
      </p:grpSp>
      <p:sp>
        <p:nvSpPr>
          <p:cNvPr id="7" name="Shape 81"/>
          <p:cNvSpPr/>
          <p:nvPr/>
        </p:nvSpPr>
        <p:spPr>
          <a:xfrm>
            <a:off x="2373755" y="2587149"/>
            <a:ext cx="350545" cy="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8" name="Group 67"/>
          <p:cNvGrpSpPr/>
          <p:nvPr/>
        </p:nvGrpSpPr>
        <p:grpSpPr>
          <a:xfrm>
            <a:off x="2729061" y="2096774"/>
            <a:ext cx="1662901" cy="995651"/>
            <a:chOff x="0" y="-2908"/>
            <a:chExt cx="1662900" cy="995649"/>
          </a:xfrm>
        </p:grpSpPr>
        <p:sp>
          <p:nvSpPr>
            <p:cNvPr id="9" name="Shape 65"/>
            <p:cNvSpPr/>
            <p:nvPr/>
          </p:nvSpPr>
          <p:spPr>
            <a:xfrm>
              <a:off x="0" y="54366"/>
              <a:ext cx="1662901" cy="881101"/>
            </a:xfrm>
            <a:prstGeom prst="rect">
              <a:avLst/>
            </a:prstGeom>
            <a:solidFill>
              <a:srgbClr val="EEEEEE"/>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10" name="Shape 66"/>
            <p:cNvSpPr/>
            <p:nvPr/>
          </p:nvSpPr>
          <p:spPr>
            <a:xfrm>
              <a:off x="0" y="-2909"/>
              <a:ext cx="1662901" cy="995651"/>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Prepare to Render - Send updated transforms etc. to GPU</a:t>
              </a:r>
            </a:p>
          </p:txBody>
        </p:sp>
      </p:grpSp>
      <p:sp>
        <p:nvSpPr>
          <p:cNvPr id="11" name="Shape 68"/>
          <p:cNvSpPr/>
          <p:nvPr/>
        </p:nvSpPr>
        <p:spPr>
          <a:xfrm>
            <a:off x="876037" y="3190800"/>
            <a:ext cx="1323001" cy="101563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(Not necessarily done every frame)</a:t>
            </a:r>
          </a:p>
        </p:txBody>
      </p:sp>
      <p:sp>
        <p:nvSpPr>
          <p:cNvPr id="12" name="Shape 69"/>
          <p:cNvSpPr/>
          <p:nvPr/>
        </p:nvSpPr>
        <p:spPr>
          <a:xfrm>
            <a:off x="4391962"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3" name="Shape 70"/>
          <p:cNvSpPr/>
          <p:nvPr/>
        </p:nvSpPr>
        <p:spPr>
          <a:xfrm>
            <a:off x="2544206" y="2393000"/>
            <a:ext cx="1" cy="39900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4" name="Shape 71"/>
          <p:cNvSpPr/>
          <p:nvPr/>
        </p:nvSpPr>
        <p:spPr>
          <a:xfrm>
            <a:off x="4922287" y="3230625"/>
            <a:ext cx="1323001" cy="80788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(Typically happens every frame)</a:t>
            </a:r>
          </a:p>
        </p:txBody>
      </p:sp>
      <p:grpSp>
        <p:nvGrpSpPr>
          <p:cNvPr id="15" name="Group 77"/>
          <p:cNvGrpSpPr/>
          <p:nvPr/>
        </p:nvGrpSpPr>
        <p:grpSpPr>
          <a:xfrm>
            <a:off x="6775012" y="2131199"/>
            <a:ext cx="1662901" cy="881101"/>
            <a:chOff x="0" y="0"/>
            <a:chExt cx="1662900" cy="881099"/>
          </a:xfrm>
        </p:grpSpPr>
        <p:sp>
          <p:nvSpPr>
            <p:cNvPr id="16" name="Shape 75"/>
            <p:cNvSpPr/>
            <p:nvPr/>
          </p:nvSpPr>
          <p:spPr>
            <a:xfrm>
              <a:off x="-1" y="0"/>
              <a:ext cx="1662902" cy="881100"/>
            </a:xfrm>
            <a:prstGeom prst="rect">
              <a:avLst/>
            </a:prstGeom>
            <a:solidFill>
              <a:schemeClr val="accent5"/>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solidFill>
                    <a:srgbClr val="FFFFFF"/>
                  </a:solidFill>
                </a:defRPr>
              </a:pPr>
              <a:endParaRPr/>
            </a:p>
          </p:txBody>
        </p:sp>
        <p:sp>
          <p:nvSpPr>
            <p:cNvPr id="17" name="Shape 76"/>
            <p:cNvSpPr/>
            <p:nvPr/>
          </p:nvSpPr>
          <p:spPr>
            <a:xfrm>
              <a:off x="-1" y="145924"/>
              <a:ext cx="1662902" cy="589251"/>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Blit Framebuffer to Screen</a:t>
              </a:r>
            </a:p>
          </p:txBody>
        </p:sp>
      </p:grpSp>
      <p:sp>
        <p:nvSpPr>
          <p:cNvPr id="18" name="Shape 78"/>
          <p:cNvSpPr/>
          <p:nvPr/>
        </p:nvSpPr>
        <p:spPr>
          <a:xfrm>
            <a:off x="6414937"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9" name="Shape 82"/>
          <p:cNvSpPr/>
          <p:nvPr/>
        </p:nvSpPr>
        <p:spPr>
          <a:xfrm>
            <a:off x="3559809" y="3091179"/>
            <a:ext cx="1361441" cy="534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sp>
        <p:nvSpPr>
          <p:cNvPr id="20" name="Shape 83"/>
          <p:cNvSpPr/>
          <p:nvPr/>
        </p:nvSpPr>
        <p:spPr>
          <a:xfrm>
            <a:off x="6244590" y="3011170"/>
            <a:ext cx="1361440" cy="6146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21" name="Group 74"/>
          <p:cNvGrpSpPr/>
          <p:nvPr/>
        </p:nvGrpSpPr>
        <p:grpSpPr>
          <a:xfrm>
            <a:off x="4752035" y="2131199"/>
            <a:ext cx="1662903" cy="881102"/>
            <a:chOff x="-1" y="0"/>
            <a:chExt cx="1662902" cy="881100"/>
          </a:xfrm>
        </p:grpSpPr>
        <p:sp>
          <p:nvSpPr>
            <p:cNvPr id="22" name="Shape 72"/>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23" name="Shape 73"/>
            <p:cNvSpPr/>
            <p:nvPr/>
          </p:nvSpPr>
          <p:spPr>
            <a:xfrm>
              <a:off x="-1" y="25069"/>
              <a:ext cx="1662902" cy="830962"/>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rPr dirty="0"/>
                <a:t>Render to FBO - Run </a:t>
              </a:r>
              <a:r>
                <a:rPr dirty="0" smtClean="0"/>
                <a:t>Vert/Frag</a:t>
              </a:r>
              <a:r>
                <a:rPr lang="en-US" dirty="0" smtClean="0"/>
                <a:t> shaders</a:t>
              </a:r>
              <a:r>
                <a:rPr dirty="0" smtClean="0"/>
                <a:t> on </a:t>
              </a:r>
              <a:r>
                <a:rPr dirty="0"/>
                <a:t>GPU</a:t>
              </a:r>
            </a:p>
          </p:txBody>
        </p:sp>
      </p:gr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998" y="344312"/>
            <a:ext cx="8157739" cy="936000"/>
          </a:xfrm>
        </p:spPr>
        <p:txBody>
          <a:bodyPr/>
          <a:lstStyle/>
          <a:p>
            <a:r>
              <a:rPr lang="en-US" sz="2800" dirty="0" err="1">
                <a:latin typeface="+mj-lt"/>
              </a:rPr>
              <a:t>Shaders</a:t>
            </a:r>
            <a:r>
              <a:rPr lang="en-US" sz="2800" dirty="0">
                <a:latin typeface="+mj-lt"/>
              </a:rPr>
              <a:t> - What is </a:t>
            </a:r>
            <a:r>
              <a:rPr lang="en-US" sz="2800" dirty="0" smtClean="0">
                <a:latin typeface="+mj-lt"/>
              </a:rPr>
              <a:t>Vertex </a:t>
            </a:r>
            <a:r>
              <a:rPr lang="en-US" sz="2800" dirty="0" err="1" smtClean="0">
                <a:latin typeface="+mj-lt"/>
              </a:rPr>
              <a:t>Shader</a:t>
            </a:r>
            <a:r>
              <a:rPr lang="en-US" sz="2800" dirty="0">
                <a:latin typeface="+mj-lt"/>
              </a:rPr>
              <a:t>? Fragment </a:t>
            </a:r>
            <a:r>
              <a:rPr lang="en-US" sz="2800" dirty="0" err="1" smtClean="0">
                <a:latin typeface="+mj-lt"/>
              </a:rPr>
              <a:t>Shader</a:t>
            </a:r>
            <a:r>
              <a:rPr lang="en-US" sz="2800" dirty="0">
                <a:latin typeface="+mj-lt"/>
              </a:rPr>
              <a:t>? </a:t>
            </a:r>
            <a:endParaRPr lang="da-DK" sz="2800" dirty="0">
              <a:latin typeface="+mj-lt"/>
            </a:endParaRPr>
          </a:p>
        </p:txBody>
      </p:sp>
      <p:grpSp>
        <p:nvGrpSpPr>
          <p:cNvPr id="4" name="Group 3"/>
          <p:cNvGrpSpPr/>
          <p:nvPr/>
        </p:nvGrpSpPr>
        <p:grpSpPr>
          <a:xfrm>
            <a:off x="5106624" y="2500285"/>
            <a:ext cx="3534150" cy="1581745"/>
            <a:chOff x="5128500" y="2110900"/>
            <a:chExt cx="3534150" cy="1581745"/>
          </a:xfrm>
        </p:grpSpPr>
        <p:sp>
          <p:nvSpPr>
            <p:cNvPr id="5" name="Shape 90"/>
            <p:cNvSpPr/>
            <p:nvPr/>
          </p:nvSpPr>
          <p:spPr>
            <a:xfrm>
              <a:off x="5128500"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6" name="Shape 91"/>
            <p:cNvSpPr/>
            <p:nvPr/>
          </p:nvSpPr>
          <p:spPr>
            <a:xfrm>
              <a:off x="7060949"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Shader</a:t>
              </a:r>
            </a:p>
          </p:txBody>
        </p:sp>
        <p:pic>
          <p:nvPicPr>
            <p:cNvPr id="7" name="UnrasterizedTri.png"/>
            <p:cNvPicPr>
              <a:picLocks noChangeAspect="1"/>
            </p:cNvPicPr>
            <p:nvPr/>
          </p:nvPicPr>
          <p:blipFill>
            <a:blip r:embed="rId2">
              <a:extLst/>
            </a:blip>
            <a:stretch>
              <a:fillRect/>
            </a:stretch>
          </p:blipFill>
          <p:spPr>
            <a:xfrm>
              <a:off x="5596231" y="2943344"/>
              <a:ext cx="685801" cy="749301"/>
            </a:xfrm>
            <a:prstGeom prst="rect">
              <a:avLst/>
            </a:prstGeom>
            <a:ln w="12700">
              <a:miter lim="400000"/>
            </a:ln>
          </p:spPr>
        </p:pic>
        <p:pic>
          <p:nvPicPr>
            <p:cNvPr id="8" name="RasterizedTri.png"/>
            <p:cNvPicPr>
              <a:picLocks noChangeAspect="1"/>
            </p:cNvPicPr>
            <p:nvPr/>
          </p:nvPicPr>
          <p:blipFill>
            <a:blip r:embed="rId3">
              <a:extLst/>
            </a:blip>
            <a:stretch>
              <a:fillRect/>
            </a:stretch>
          </p:blipFill>
          <p:spPr>
            <a:xfrm>
              <a:off x="7560122" y="2975094"/>
              <a:ext cx="596901" cy="685801"/>
            </a:xfrm>
            <a:prstGeom prst="rect">
              <a:avLst/>
            </a:prstGeom>
            <a:ln w="12700">
              <a:miter lim="400000"/>
            </a:ln>
          </p:spPr>
        </p:pic>
        <p:sp>
          <p:nvSpPr>
            <p:cNvPr id="9" name="Shape 99"/>
            <p:cNvSpPr/>
            <p:nvPr/>
          </p:nvSpPr>
          <p:spPr>
            <a:xfrm>
              <a:off x="6553330"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0" name="Shape 88"/>
            <p:cNvSpPr/>
            <p:nvPr/>
          </p:nvSpPr>
          <p:spPr>
            <a:xfrm>
              <a:off x="6120227" y="2617645"/>
              <a:ext cx="1601701"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grpSp>
        <p:nvGrpSpPr>
          <p:cNvPr id="11" name="Group 10"/>
          <p:cNvGrpSpPr/>
          <p:nvPr/>
        </p:nvGrpSpPr>
        <p:grpSpPr>
          <a:xfrm>
            <a:off x="730399" y="2500285"/>
            <a:ext cx="3767725" cy="1667350"/>
            <a:chOff x="752275" y="2110900"/>
            <a:chExt cx="3767725" cy="1667350"/>
          </a:xfrm>
        </p:grpSpPr>
        <p:sp>
          <p:nvSpPr>
            <p:cNvPr id="12" name="Shape 88"/>
            <p:cNvSpPr/>
            <p:nvPr/>
          </p:nvSpPr>
          <p:spPr>
            <a:xfrm>
              <a:off x="752275"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13" name="Shape 89"/>
            <p:cNvSpPr/>
            <p:nvPr/>
          </p:nvSpPr>
          <p:spPr>
            <a:xfrm>
              <a:off x="2918299"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a:t>
              </a:r>
              <a:r>
                <a:rPr dirty="0" err="1">
                  <a:solidFill>
                    <a:schemeClr val="tx1"/>
                  </a:solidFill>
                </a:rPr>
                <a:t>Shader</a:t>
              </a:r>
              <a:endParaRPr dirty="0">
                <a:solidFill>
                  <a:schemeClr val="tx1"/>
                </a:solidFill>
              </a:endParaRPr>
            </a:p>
          </p:txBody>
        </p:sp>
        <p:pic>
          <p:nvPicPr>
            <p:cNvPr id="14" name="TransparentTriangle.png"/>
            <p:cNvPicPr>
              <a:picLocks noChangeAspect="1"/>
            </p:cNvPicPr>
            <p:nvPr/>
          </p:nvPicPr>
          <p:blipFill>
            <a:blip r:embed="rId4">
              <a:extLst/>
            </a:blip>
            <a:stretch>
              <a:fillRect/>
            </a:stretch>
          </p:blipFill>
          <p:spPr>
            <a:xfrm>
              <a:off x="3153999" y="2829524"/>
              <a:ext cx="1130301" cy="914401"/>
            </a:xfrm>
            <a:prstGeom prst="rect">
              <a:avLst/>
            </a:prstGeom>
            <a:ln w="12700">
              <a:miter lim="400000"/>
            </a:ln>
          </p:spPr>
        </p:pic>
        <p:sp>
          <p:nvSpPr>
            <p:cNvPr id="15" name="Shape 93"/>
            <p:cNvSpPr/>
            <p:nvPr/>
          </p:nvSpPr>
          <p:spPr>
            <a:xfrm>
              <a:off x="1490976" y="2739553"/>
              <a:ext cx="124298" cy="124297"/>
            </a:xfrm>
            <a:prstGeom prst="ellipse">
              <a:avLst/>
            </a:prstGeom>
            <a:solidFill>
              <a:srgbClr val="3D56B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6" name="Shape 94"/>
            <p:cNvSpPr/>
            <p:nvPr/>
          </p:nvSpPr>
          <p:spPr>
            <a:xfrm>
              <a:off x="2024376" y="3653953"/>
              <a:ext cx="124298" cy="124297"/>
            </a:xfrm>
            <a:prstGeom prst="ellipse">
              <a:avLst/>
            </a:prstGeom>
            <a:solidFill>
              <a:srgbClr val="5FB846"/>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7" name="Shape 95"/>
            <p:cNvSpPr/>
            <p:nvPr/>
          </p:nvSpPr>
          <p:spPr>
            <a:xfrm>
              <a:off x="995676" y="3653953"/>
              <a:ext cx="124298" cy="124297"/>
            </a:xfrm>
            <a:prstGeom prst="ellipse">
              <a:avLst/>
            </a:prstGeom>
            <a:solidFill>
              <a:srgbClr val="F72725"/>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8" name="Shape 96"/>
            <p:cNvSpPr/>
            <p:nvPr/>
          </p:nvSpPr>
          <p:spPr>
            <a:xfrm>
              <a:off x="2314704"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 name="Shape 88"/>
            <p:cNvSpPr/>
            <p:nvPr/>
          </p:nvSpPr>
          <p:spPr>
            <a:xfrm>
              <a:off x="1875909" y="2617645"/>
              <a:ext cx="1601701"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sp>
        <p:nvSpPr>
          <p:cNvPr id="20" name="Shape 104"/>
          <p:cNvSpPr/>
          <p:nvPr/>
        </p:nvSpPr>
        <p:spPr>
          <a:xfrm>
            <a:off x="495249" y="1407111"/>
            <a:ext cx="6543824" cy="400077"/>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Vertex </a:t>
            </a:r>
            <a:r>
              <a:rPr lang="en-US" dirty="0" err="1" smtClean="0">
                <a:solidFill>
                  <a:schemeClr val="tx1"/>
                </a:solidFill>
              </a:rPr>
              <a:t>Shaders</a:t>
            </a:r>
            <a:r>
              <a:rPr lang="en-US" dirty="0" smtClean="0">
                <a:solidFill>
                  <a:schemeClr val="tx1"/>
                </a:solidFill>
              </a:rPr>
              <a:t> run on every vertex of every mesh in the Camera frustum </a:t>
            </a:r>
            <a:endParaRPr dirty="0">
              <a:solidFill>
                <a:schemeClr val="tx1"/>
              </a:solidFill>
            </a:endParaRPr>
          </a:p>
        </p:txBody>
      </p:sp>
      <p:sp>
        <p:nvSpPr>
          <p:cNvPr id="21" name="Shape 104"/>
          <p:cNvSpPr/>
          <p:nvPr/>
        </p:nvSpPr>
        <p:spPr>
          <a:xfrm>
            <a:off x="513130" y="1806993"/>
            <a:ext cx="6543824" cy="400077"/>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Pixel </a:t>
            </a:r>
            <a:r>
              <a:rPr lang="en-US" dirty="0" err="1">
                <a:solidFill>
                  <a:schemeClr val="tx1"/>
                </a:solidFill>
              </a:rPr>
              <a:t>S</a:t>
            </a:r>
            <a:r>
              <a:rPr lang="en-US" dirty="0" err="1" smtClean="0">
                <a:solidFill>
                  <a:schemeClr val="tx1"/>
                </a:solidFill>
              </a:rPr>
              <a:t>haders</a:t>
            </a:r>
            <a:r>
              <a:rPr lang="en-US" dirty="0" smtClean="0">
                <a:solidFill>
                  <a:schemeClr val="tx1"/>
                </a:solidFill>
              </a:rPr>
              <a:t> run on every pixel that lies inside the visible triangles of your mesh</a:t>
            </a:r>
            <a:endParaRPr dirty="0">
              <a:solidFill>
                <a:schemeClr val="tx1"/>
              </a:solidFill>
            </a:endParaRPr>
          </a:p>
        </p:txBody>
      </p:sp>
    </p:spTree>
    <p:extLst>
      <p:ext uri="{BB962C8B-B14F-4D97-AF65-F5344CB8AC3E}">
        <p14:creationId xmlns:p14="http://schemas.microsoft.com/office/powerpoint/2010/main" val="120095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mj-lt"/>
              </a:rPr>
              <a:t>Why do we care about optimizing </a:t>
            </a:r>
            <a:r>
              <a:rPr lang="en-US" dirty="0" err="1" smtClean="0">
                <a:latin typeface="+mj-lt"/>
              </a:rPr>
              <a:t>Shaders</a:t>
            </a:r>
            <a:r>
              <a:rPr lang="en-US" dirty="0">
                <a:latin typeface="+mj-lt"/>
              </a:rPr>
              <a:t>?</a:t>
            </a:r>
            <a:endParaRPr lang="da-DK" dirty="0">
              <a:latin typeface="+mj-lt"/>
            </a:endParaRPr>
          </a:p>
        </p:txBody>
      </p:sp>
      <p:sp>
        <p:nvSpPr>
          <p:cNvPr id="4" name="Shape 104"/>
          <p:cNvSpPr/>
          <p:nvPr/>
        </p:nvSpPr>
        <p:spPr>
          <a:xfrm>
            <a:off x="619599" y="1358167"/>
            <a:ext cx="5603102" cy="39238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In general, shaders run EVERY frame on EVERY mesh in your game </a:t>
            </a:r>
          </a:p>
        </p:txBody>
      </p:sp>
      <p:sp>
        <p:nvSpPr>
          <p:cNvPr id="5" name="Shape 105"/>
          <p:cNvSpPr/>
          <p:nvPr/>
        </p:nvSpPr>
        <p:spPr>
          <a:xfrm>
            <a:off x="619599" y="2067399"/>
            <a:ext cx="5603102" cy="39238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Vertex </a:t>
            </a:r>
            <a:r>
              <a:rPr lang="en-US" dirty="0" err="1" smtClean="0">
                <a:solidFill>
                  <a:schemeClr val="tx1"/>
                </a:solidFill>
              </a:rPr>
              <a:t>S</a:t>
            </a:r>
            <a:r>
              <a:rPr dirty="0" err="1" smtClean="0">
                <a:solidFill>
                  <a:schemeClr val="tx1"/>
                </a:solidFill>
              </a:rPr>
              <a:t>haders</a:t>
            </a:r>
            <a:r>
              <a:rPr dirty="0" smtClean="0">
                <a:solidFill>
                  <a:schemeClr val="tx1"/>
                </a:solidFill>
              </a:rPr>
              <a:t> </a:t>
            </a:r>
            <a:r>
              <a:rPr dirty="0">
                <a:solidFill>
                  <a:schemeClr val="tx1"/>
                </a:solidFill>
              </a:rPr>
              <a:t>(VS) operate on every vertex on your mesh</a:t>
            </a:r>
          </a:p>
        </p:txBody>
      </p:sp>
      <p:sp>
        <p:nvSpPr>
          <p:cNvPr id="6" name="Shape 106"/>
          <p:cNvSpPr/>
          <p:nvPr/>
        </p:nvSpPr>
        <p:spPr>
          <a:xfrm>
            <a:off x="619599" y="3480275"/>
            <a:ext cx="7743302" cy="60013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On a per-frame basis, that means there is typically FAR more work done by your shader code than your own game code</a:t>
            </a:r>
          </a:p>
        </p:txBody>
      </p:sp>
      <p:sp>
        <p:nvSpPr>
          <p:cNvPr id="7" name="Shape 107"/>
          <p:cNvSpPr/>
          <p:nvPr/>
        </p:nvSpPr>
        <p:spPr>
          <a:xfrm>
            <a:off x="619600" y="2750049"/>
            <a:ext cx="7431900" cy="60013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Pixel/Fragment shaders (FS) operate on every pixel within the triangles composed by these vertices</a:t>
            </a:r>
          </a:p>
        </p:txBody>
      </p:sp>
    </p:spTree>
    <p:extLst>
      <p:ext uri="{BB962C8B-B14F-4D97-AF65-F5344CB8AC3E}">
        <p14:creationId xmlns:p14="http://schemas.microsoft.com/office/powerpoint/2010/main" val="94383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Profiling Tools</a:t>
            </a:r>
            <a:endParaRPr lang="en-GB" sz="4800" dirty="0">
              <a:latin typeface="+mj-lt"/>
            </a:endParaRPr>
          </a:p>
        </p:txBody>
      </p:sp>
    </p:spTree>
    <p:extLst>
      <p:ext uri="{BB962C8B-B14F-4D97-AF65-F5344CB8AC3E}">
        <p14:creationId xmlns:p14="http://schemas.microsoft.com/office/powerpoint/2010/main" val="269600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 id="{E2C25AEF-D8BC-2C4B-9A21-0E0BACD26DF7}" vid="{0E0BC200-E5CE-EA4D-9EC1-7B0FDA6E27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Unite17-Shanghai-powerpoint-template</Template>
  <TotalTime>0</TotalTime>
  <Words>915</Words>
  <Application>Microsoft Office PowerPoint</Application>
  <PresentationFormat>On-screen Show (16:9)</PresentationFormat>
  <Paragraphs>94</Paragraphs>
  <Slides>28</Slides>
  <Notes>23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Roboto</vt:lpstr>
      <vt:lpstr>Roboto Light</vt:lpstr>
      <vt:lpstr>Roboto Thin</vt:lpstr>
      <vt:lpstr>White</vt:lpstr>
      <vt:lpstr>PowerPoint Presentation</vt:lpstr>
      <vt:lpstr>Shader Profiling and Optimization</vt:lpstr>
      <vt:lpstr>Arturo Núñez Product Evangelist, Unity Technologies</vt:lpstr>
      <vt:lpstr>PowerPoint Presentation</vt:lpstr>
      <vt:lpstr>PowerPoint Presentation</vt:lpstr>
      <vt:lpstr>Rendering Pipeline - A Basic Overview</vt:lpstr>
      <vt:lpstr>Shaders - What is Vertex Shader? Fragment Shader? </vt:lpstr>
      <vt:lpstr>Why do we care about optimizing Shaders?</vt:lpstr>
      <vt:lpstr>Profiling Tools</vt:lpstr>
      <vt:lpstr>PowerPoint Presentation</vt:lpstr>
      <vt:lpstr>PowerPoint Presentation</vt:lpstr>
      <vt:lpstr>Best Practices</vt:lpstr>
      <vt:lpstr>Do less non-constant math</vt:lpstr>
      <vt:lpstr>Multiply scalar values before vector values</vt:lpstr>
      <vt:lpstr>Avoid the discard instruction</vt:lpstr>
      <vt:lpstr>When possible, keep computation on the Vertex Shader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2017-05-06T00:30:16Z</dcterms:created>
  <dcterms:modified xsi:type="dcterms:W3CDTF">2017-05-11T09:03:34Z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